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handoutMasterIdLst>
    <p:handoutMasterId r:id="rId10"/>
  </p:handoutMasterIdLst>
  <p:sldIdLst>
    <p:sldId id="256" r:id="rId2"/>
    <p:sldId id="258" r:id="rId3"/>
    <p:sldId id="260" r:id="rId4"/>
    <p:sldId id="265" r:id="rId5"/>
    <p:sldId id="259" r:id="rId6"/>
    <p:sldId id="264" r:id="rId7"/>
    <p:sldId id="269"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79000" autoAdjust="0"/>
  </p:normalViewPr>
  <p:slideViewPr>
    <p:cSldViewPr>
      <p:cViewPr varScale="1">
        <p:scale>
          <a:sx n="58" d="100"/>
          <a:sy n="58" d="100"/>
        </p:scale>
        <p:origin x="-1482"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29261B5-6ABB-4BA2-A8DD-7CBA51A05BF8}" type="datetimeFigureOut">
              <a:rPr lang="en-US" smtClean="0"/>
              <a:pPr/>
              <a:t>5/15/2010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323CCE1-BE1D-40B0-BD78-38B700F7EA95}"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1FBC3E-ED42-415C-B215-B3DBC5E44FB0}" type="datetimeFigureOut">
              <a:rPr lang="en-US" smtClean="0"/>
              <a:pPr/>
              <a:t>5/15/2010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5F0635A-D3D0-4E67-AF6B-D41D487B04B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sz="1200" b="1" dirty="0" smtClean="0"/>
              <a:t>Publish all relevant information</a:t>
            </a:r>
            <a:r>
              <a:rPr lang="en-US" sz="1200" dirty="0" smtClean="0"/>
              <a:t>: Making more information available online is not just a symbol of openness. Rather, this makes sure that the long tail of its customer base can find the information they need to support themselves.</a:t>
            </a:r>
          </a:p>
          <a:p>
            <a:pPr lvl="0"/>
            <a:r>
              <a:rPr lang="en-US" sz="1200" b="1" dirty="0" smtClean="0"/>
              <a:t>Make the information available across multiple channels</a:t>
            </a:r>
            <a:r>
              <a:rPr lang="en-US" sz="1200" dirty="0" smtClean="0"/>
              <a:t>: It is impossible for a company to predict precisely what information is needed across which channel – so making the information available across the Web, mobile and various social platforms </a:t>
            </a:r>
            <a:r>
              <a:rPr lang="en-US" sz="1200" strike="noStrike" dirty="0" smtClean="0"/>
              <a:t>ensures</a:t>
            </a:r>
            <a:r>
              <a:rPr lang="en-US" sz="1200" strike="sngStrike" dirty="0" smtClean="0"/>
              <a:t> </a:t>
            </a:r>
            <a:r>
              <a:rPr lang="en-US" sz="1200" dirty="0" smtClean="0"/>
              <a:t>that customers can find information where they live and when they need it.</a:t>
            </a:r>
          </a:p>
          <a:p>
            <a:pPr lvl="0"/>
            <a:r>
              <a:rPr lang="en-US" sz="1200" b="1" dirty="0" smtClean="0"/>
              <a:t>Make the information available in the language of the customer</a:t>
            </a:r>
            <a:r>
              <a:rPr lang="en-US" sz="1200" dirty="0" smtClean="0"/>
              <a:t>: Businesses are very good at launching products in multiple languages, </a:t>
            </a:r>
            <a:r>
              <a:rPr lang="en-US" sz="1200" strike="sngStrike" dirty="0" smtClean="0"/>
              <a:t> </a:t>
            </a:r>
            <a:r>
              <a:rPr lang="en-US" sz="1200" dirty="0" smtClean="0"/>
              <a:t>but typically offer support in only one or two languages. This breaks a crucial brand promise to a consumer.  Translating pre-sale information signals to the customer that a business is ready to do business in their language.  When support content is not available in that language, the promise to do business in their language is broken.  To avoid this, make sure that all the information is available in all of the languages that are relevant and important to the customer base.</a:t>
            </a:r>
          </a:p>
          <a:p>
            <a:pPr lvl="0"/>
            <a:endParaRPr lang="en-US" sz="1200" dirty="0" smtClean="0"/>
          </a:p>
          <a:p>
            <a:pPr lvl="0"/>
            <a:r>
              <a:rPr lang="en-US" sz="1200" dirty="0" smtClean="0"/>
              <a:t>I</a:t>
            </a:r>
            <a:r>
              <a:rPr lang="en-US" sz="1200" baseline="0" dirty="0" smtClean="0"/>
              <a:t> will focus mainly on #3</a:t>
            </a:r>
            <a:endParaRPr lang="en-US" sz="1200" dirty="0" smtClean="0"/>
          </a:p>
        </p:txBody>
      </p:sp>
      <p:sp>
        <p:nvSpPr>
          <p:cNvPr id="4" name="Slide Number Placeholder 3"/>
          <p:cNvSpPr>
            <a:spLocks noGrp="1"/>
          </p:cNvSpPr>
          <p:nvPr>
            <p:ph type="sldNum" sz="quarter" idx="10"/>
          </p:nvPr>
        </p:nvSpPr>
        <p:spPr/>
        <p:txBody>
          <a:bodyPr/>
          <a:lstStyle/>
          <a:p>
            <a:fld id="{F5F0635A-D3D0-4E67-AF6B-D41D487B04BE}"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5F0635A-D3D0-4E67-AF6B-D41D487B04BE}"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39F5C58-87F7-4152-991B-C6839AE19CA1}" type="slidenum">
              <a:rPr lang="en-US" smtClean="0"/>
              <a:pPr>
                <a:defRPr/>
              </a:pPr>
              <a:t>5</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58FB64FA-BAE1-43ED-A2EB-4C3AA0CE9AA2}"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6" descr="PPT-Banner100909.png"/>
          <p:cNvPicPr>
            <a:picLocks noChangeAspect="1"/>
          </p:cNvPicPr>
          <p:nvPr/>
        </p:nvPicPr>
        <p:blipFill>
          <a:blip r:embed="rId2" cstate="print"/>
          <a:srcRect/>
          <a:stretch>
            <a:fillRect/>
          </a:stretch>
        </p:blipFill>
        <p:spPr bwMode="auto">
          <a:xfrm>
            <a:off x="0" y="-19050"/>
            <a:ext cx="9144000" cy="3371850"/>
          </a:xfrm>
          <a:prstGeom prst="rect">
            <a:avLst/>
          </a:prstGeom>
          <a:noFill/>
          <a:ln w="9525">
            <a:noFill/>
            <a:miter lim="800000"/>
            <a:headEnd/>
            <a:tailEnd/>
          </a:ln>
        </p:spPr>
      </p:pic>
      <p:pic>
        <p:nvPicPr>
          <p:cNvPr id="5" name="Picture 7" descr="PPT-Banner100909.png"/>
          <p:cNvPicPr>
            <a:picLocks noChangeAspect="1"/>
          </p:cNvPicPr>
          <p:nvPr/>
        </p:nvPicPr>
        <p:blipFill>
          <a:blip r:embed="rId2" cstate="print"/>
          <a:srcRect/>
          <a:stretch>
            <a:fillRect/>
          </a:stretch>
        </p:blipFill>
        <p:spPr bwMode="auto">
          <a:xfrm>
            <a:off x="0" y="0"/>
            <a:ext cx="9144000" cy="3371850"/>
          </a:xfrm>
          <a:prstGeom prst="rect">
            <a:avLst/>
          </a:prstGeom>
          <a:noFill/>
          <a:ln w="9525">
            <a:noFill/>
            <a:miter lim="800000"/>
            <a:headEnd/>
            <a:tailEnd/>
          </a:ln>
        </p:spPr>
      </p:pic>
      <p:sp>
        <p:nvSpPr>
          <p:cNvPr id="2" name="Title 1"/>
          <p:cNvSpPr>
            <a:spLocks noGrp="1"/>
          </p:cNvSpPr>
          <p:nvPr>
            <p:ph type="ctrTitle"/>
          </p:nvPr>
        </p:nvSpPr>
        <p:spPr>
          <a:xfrm>
            <a:off x="0" y="3886200"/>
            <a:ext cx="7772400" cy="1066800"/>
          </a:xfrm>
        </p:spPr>
        <p:txBody>
          <a:bodyPr>
            <a:normAutofit/>
          </a:bodyPr>
          <a:lstStyle>
            <a:lvl1pPr>
              <a:defRPr sz="3600" kern="8000" spc="100" baseline="0">
                <a:solidFill>
                  <a:srgbClr val="8DB218"/>
                </a:solidFill>
                <a:latin typeface="Franklin Gothic Medium Cond"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0" y="4953000"/>
            <a:ext cx="6400800" cy="609600"/>
          </a:xfrm>
        </p:spPr>
        <p:txBody>
          <a:bodyPr>
            <a:normAutofit/>
          </a:bodyPr>
          <a:lstStyle>
            <a:lvl1pPr marL="0" indent="0" algn="l">
              <a:buNone/>
              <a:defRPr sz="2800" baseline="0">
                <a:solidFill>
                  <a:schemeClr val="tx1">
                    <a:tint val="75000"/>
                  </a:schemeClr>
                </a:solidFill>
                <a:latin typeface="Franklin Gothic Medium Cond"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28600" y="122238"/>
            <a:ext cx="8686800" cy="7921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228600" y="1066800"/>
            <a:ext cx="8686800" cy="5181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28" name="Picture 3" descr="C:\Documents and Settings\Rosalie Delos Santos\Desktop\Logo Redesign\LW-Logo-Small.png"/>
          <p:cNvPicPr>
            <a:picLocks noChangeAspect="1" noChangeArrowheads="1"/>
          </p:cNvPicPr>
          <p:nvPr/>
        </p:nvPicPr>
        <p:blipFill>
          <a:blip r:embed="rId13" cstate="print"/>
          <a:srcRect/>
          <a:stretch>
            <a:fillRect/>
          </a:stretch>
        </p:blipFill>
        <p:spPr bwMode="auto">
          <a:xfrm>
            <a:off x="7086600" y="6400800"/>
            <a:ext cx="1854200" cy="347663"/>
          </a:xfrm>
          <a:prstGeom prst="rect">
            <a:avLst/>
          </a:prstGeom>
          <a:noFill/>
          <a:ln w="9525">
            <a:noFill/>
            <a:miter lim="800000"/>
            <a:headEnd/>
            <a:tailEnd/>
          </a:ln>
        </p:spPr>
      </p:pic>
      <p:cxnSp>
        <p:nvCxnSpPr>
          <p:cNvPr id="7" name="Straight Connector 6"/>
          <p:cNvCxnSpPr/>
          <p:nvPr/>
        </p:nvCxnSpPr>
        <p:spPr>
          <a:xfrm>
            <a:off x="152400" y="838200"/>
            <a:ext cx="8839200" cy="0"/>
          </a:xfrm>
          <a:prstGeom prst="line">
            <a:avLst/>
          </a:prstGeom>
          <a:ln w="19050">
            <a:solidFill>
              <a:srgbClr val="8CC63F"/>
            </a:solidFill>
            <a:round/>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3200" kern="1200">
          <a:solidFill>
            <a:srgbClr val="8DB218"/>
          </a:solidFill>
          <a:latin typeface="Franklin Gothic Medium Cond" pitchFamily="34" charset="0"/>
          <a:ea typeface="+mj-ea"/>
          <a:cs typeface="+mj-cs"/>
        </a:defRPr>
      </a:lvl1pPr>
      <a:lvl2pPr algn="l" rtl="0" eaLnBrk="1" fontAlgn="base" hangingPunct="1">
        <a:spcBef>
          <a:spcPct val="0"/>
        </a:spcBef>
        <a:spcAft>
          <a:spcPct val="0"/>
        </a:spcAft>
        <a:defRPr sz="3200">
          <a:solidFill>
            <a:srgbClr val="8DB218"/>
          </a:solidFill>
          <a:latin typeface="Franklin Gothic Medium Cond" pitchFamily="34" charset="0"/>
        </a:defRPr>
      </a:lvl2pPr>
      <a:lvl3pPr algn="l" rtl="0" eaLnBrk="1" fontAlgn="base" hangingPunct="1">
        <a:spcBef>
          <a:spcPct val="0"/>
        </a:spcBef>
        <a:spcAft>
          <a:spcPct val="0"/>
        </a:spcAft>
        <a:defRPr sz="3200">
          <a:solidFill>
            <a:srgbClr val="8DB218"/>
          </a:solidFill>
          <a:latin typeface="Franklin Gothic Medium Cond" pitchFamily="34" charset="0"/>
        </a:defRPr>
      </a:lvl3pPr>
      <a:lvl4pPr algn="l" rtl="0" eaLnBrk="1" fontAlgn="base" hangingPunct="1">
        <a:spcBef>
          <a:spcPct val="0"/>
        </a:spcBef>
        <a:spcAft>
          <a:spcPct val="0"/>
        </a:spcAft>
        <a:defRPr sz="3200">
          <a:solidFill>
            <a:srgbClr val="8DB218"/>
          </a:solidFill>
          <a:latin typeface="Franklin Gothic Medium Cond" pitchFamily="34" charset="0"/>
        </a:defRPr>
      </a:lvl4pPr>
      <a:lvl5pPr algn="l" rtl="0" eaLnBrk="1" fontAlgn="base" hangingPunct="1">
        <a:spcBef>
          <a:spcPct val="0"/>
        </a:spcBef>
        <a:spcAft>
          <a:spcPct val="0"/>
        </a:spcAft>
        <a:defRPr sz="3200">
          <a:solidFill>
            <a:srgbClr val="8DB218"/>
          </a:solidFill>
          <a:latin typeface="Franklin Gothic Medium Cond" pitchFamily="34" charset="0"/>
        </a:defRPr>
      </a:lvl5pPr>
      <a:lvl6pPr marL="457200" algn="l" rtl="0" eaLnBrk="1" fontAlgn="base" hangingPunct="1">
        <a:spcBef>
          <a:spcPct val="0"/>
        </a:spcBef>
        <a:spcAft>
          <a:spcPct val="0"/>
        </a:spcAft>
        <a:defRPr sz="3200">
          <a:solidFill>
            <a:srgbClr val="8DB218"/>
          </a:solidFill>
          <a:latin typeface="Franklin Gothic Medium Cond" pitchFamily="34" charset="0"/>
        </a:defRPr>
      </a:lvl6pPr>
      <a:lvl7pPr marL="914400" algn="l" rtl="0" eaLnBrk="1" fontAlgn="base" hangingPunct="1">
        <a:spcBef>
          <a:spcPct val="0"/>
        </a:spcBef>
        <a:spcAft>
          <a:spcPct val="0"/>
        </a:spcAft>
        <a:defRPr sz="3200">
          <a:solidFill>
            <a:srgbClr val="8DB218"/>
          </a:solidFill>
          <a:latin typeface="Franklin Gothic Medium Cond" pitchFamily="34" charset="0"/>
        </a:defRPr>
      </a:lvl7pPr>
      <a:lvl8pPr marL="1371600" algn="l" rtl="0" eaLnBrk="1" fontAlgn="base" hangingPunct="1">
        <a:spcBef>
          <a:spcPct val="0"/>
        </a:spcBef>
        <a:spcAft>
          <a:spcPct val="0"/>
        </a:spcAft>
        <a:defRPr sz="3200">
          <a:solidFill>
            <a:srgbClr val="8DB218"/>
          </a:solidFill>
          <a:latin typeface="Franklin Gothic Medium Cond" pitchFamily="34" charset="0"/>
        </a:defRPr>
      </a:lvl8pPr>
      <a:lvl9pPr marL="1828800" algn="l" rtl="0" eaLnBrk="1" fontAlgn="base" hangingPunct="1">
        <a:spcBef>
          <a:spcPct val="0"/>
        </a:spcBef>
        <a:spcAft>
          <a:spcPct val="0"/>
        </a:spcAft>
        <a:defRPr sz="3200">
          <a:solidFill>
            <a:srgbClr val="8DB218"/>
          </a:solidFill>
          <a:latin typeface="Franklin Gothic Medium Cond" pitchFamily="34" charset="0"/>
        </a:defRPr>
      </a:lvl9pPr>
    </p:titleStyle>
    <p:bodyStyle>
      <a:lvl1pPr marL="342900" indent="-342900" algn="l" rtl="0" eaLnBrk="1" fontAlgn="base" hangingPunct="1">
        <a:spcBef>
          <a:spcPct val="20000"/>
        </a:spcBef>
        <a:spcAft>
          <a:spcPct val="0"/>
        </a:spcAft>
        <a:buFont typeface="Arial" charset="0"/>
        <a:buChar char="•"/>
        <a:defRPr sz="2800" kern="1200">
          <a:solidFill>
            <a:srgbClr val="595959"/>
          </a:solidFill>
          <a:latin typeface="Franklin Gothic Book" pitchFamily="34" charset="0"/>
          <a:ea typeface="+mn-ea"/>
          <a:cs typeface="+mn-cs"/>
        </a:defRPr>
      </a:lvl1pPr>
      <a:lvl2pPr marL="742950" indent="-285750" algn="l" rtl="0" eaLnBrk="1" fontAlgn="base" hangingPunct="1">
        <a:spcBef>
          <a:spcPct val="20000"/>
        </a:spcBef>
        <a:spcAft>
          <a:spcPct val="0"/>
        </a:spcAft>
        <a:buFont typeface="Arial" charset="0"/>
        <a:buChar char="–"/>
        <a:defRPr sz="2400" kern="1200">
          <a:solidFill>
            <a:srgbClr val="595959"/>
          </a:solidFill>
          <a:latin typeface="Franklin Gothic Book" pitchFamily="34" charset="0"/>
          <a:ea typeface="+mn-ea"/>
          <a:cs typeface="+mn-cs"/>
        </a:defRPr>
      </a:lvl2pPr>
      <a:lvl3pPr marL="1143000" indent="-228600" algn="l" rtl="0" eaLnBrk="1" fontAlgn="base" hangingPunct="1">
        <a:spcBef>
          <a:spcPct val="20000"/>
        </a:spcBef>
        <a:spcAft>
          <a:spcPct val="0"/>
        </a:spcAft>
        <a:buFont typeface="Arial" charset="0"/>
        <a:buChar char="•"/>
        <a:defRPr sz="2000" kern="1200">
          <a:solidFill>
            <a:srgbClr val="595959"/>
          </a:solidFill>
          <a:latin typeface="Franklin Gothic Book" pitchFamily="34" charset="0"/>
          <a:ea typeface="+mn-ea"/>
          <a:cs typeface="+mn-cs"/>
        </a:defRPr>
      </a:lvl3pPr>
      <a:lvl4pPr marL="1600200" indent="-228600" algn="l" rtl="0" eaLnBrk="1" fontAlgn="base" hangingPunct="1">
        <a:spcBef>
          <a:spcPct val="20000"/>
        </a:spcBef>
        <a:spcAft>
          <a:spcPct val="0"/>
        </a:spcAft>
        <a:buFont typeface="Arial" charset="0"/>
        <a:buChar char="–"/>
        <a:defRPr kern="1200">
          <a:solidFill>
            <a:srgbClr val="595959"/>
          </a:solidFill>
          <a:latin typeface="Franklin Gothic Book" pitchFamily="34" charset="0"/>
          <a:ea typeface="+mn-ea"/>
          <a:cs typeface="+mn-cs"/>
        </a:defRPr>
      </a:lvl4pPr>
      <a:lvl5pPr marL="2057400" indent="-228600" algn="l" rtl="0" eaLnBrk="1" fontAlgn="base" hangingPunct="1">
        <a:spcBef>
          <a:spcPct val="20000"/>
        </a:spcBef>
        <a:spcAft>
          <a:spcPct val="0"/>
        </a:spcAft>
        <a:buFont typeface="Arial" charset="0"/>
        <a:buChar char="»"/>
        <a:defRPr kern="1200">
          <a:solidFill>
            <a:srgbClr val="595959"/>
          </a:solidFill>
          <a:latin typeface="Franklin Gothic Book"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languageweaver.com/flash/WorldConnectDemo.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3886200"/>
            <a:ext cx="7772400" cy="1066800"/>
          </a:xfrm>
        </p:spPr>
        <p:txBody>
          <a:bodyPr/>
          <a:lstStyle/>
          <a:p>
            <a:r>
              <a:rPr lang="en-US" dirty="0" smtClean="0"/>
              <a:t>Language Weaver Overview</a:t>
            </a:r>
            <a:endParaRPr lang="en-US" dirty="0"/>
          </a:p>
        </p:txBody>
      </p:sp>
      <p:sp>
        <p:nvSpPr>
          <p:cNvPr id="3" name="Subtitle 2"/>
          <p:cNvSpPr>
            <a:spLocks noGrp="1"/>
          </p:cNvSpPr>
          <p:nvPr>
            <p:ph type="subTitle" idx="1"/>
          </p:nvPr>
        </p:nvSpPr>
        <p:spPr>
          <a:xfrm>
            <a:off x="152400" y="4953000"/>
            <a:ext cx="6400800" cy="609600"/>
          </a:xfrm>
        </p:spPr>
        <p:txBody>
          <a:bodyPr>
            <a:normAutofit fontScale="62500" lnSpcReduction="20000"/>
          </a:bodyPr>
          <a:lstStyle/>
          <a:p>
            <a:r>
              <a:rPr lang="en-US" dirty="0" smtClean="0"/>
              <a:t>Swamy Viswanathan, Vice-President of Products</a:t>
            </a:r>
          </a:p>
          <a:p>
            <a:r>
              <a:rPr lang="en-US" dirty="0" smtClean="0"/>
              <a:t>May 19</a:t>
            </a:r>
            <a:r>
              <a:rPr lang="en-US" baseline="30000" dirty="0" smtClean="0"/>
              <a:t>th</a:t>
            </a:r>
            <a:r>
              <a:rPr lang="en-US" dirty="0" smtClean="0"/>
              <a:t> 2010</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le 1"/>
          <p:cNvSpPr>
            <a:spLocks noGrp="1"/>
          </p:cNvSpPr>
          <p:nvPr>
            <p:ph type="title"/>
          </p:nvPr>
        </p:nvSpPr>
        <p:spPr>
          <a:xfrm>
            <a:off x="152400" y="152400"/>
            <a:ext cx="8183563" cy="685800"/>
          </a:xfrm>
        </p:spPr>
        <p:txBody>
          <a:bodyPr/>
          <a:lstStyle/>
          <a:p>
            <a:pPr eaLnBrk="1" hangingPunct="1">
              <a:defRPr/>
            </a:pPr>
            <a:r>
              <a:rPr lang="en-US" dirty="0" smtClean="0"/>
              <a:t> Language Weaver At-A-Glance</a:t>
            </a:r>
          </a:p>
        </p:txBody>
      </p:sp>
      <p:graphicFrame>
        <p:nvGraphicFramePr>
          <p:cNvPr id="4" name="Table 3"/>
          <p:cNvGraphicFramePr>
            <a:graphicFrameLocks noGrp="1"/>
          </p:cNvGraphicFramePr>
          <p:nvPr/>
        </p:nvGraphicFramePr>
        <p:xfrm>
          <a:off x="152400" y="990601"/>
          <a:ext cx="8763000" cy="5281554"/>
        </p:xfrm>
        <a:graphic>
          <a:graphicData uri="http://schemas.openxmlformats.org/drawingml/2006/table">
            <a:tbl>
              <a:tblPr/>
              <a:tblGrid>
                <a:gridCol w="2229184"/>
                <a:gridCol w="6533816"/>
              </a:tblGrid>
              <a:tr h="45180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bg1"/>
                          </a:solidFill>
                          <a:effectLst/>
                          <a:latin typeface="Franklin Gothic Book" pitchFamily="34" charset="0"/>
                          <a:cs typeface="Arial" charset="0"/>
                        </a:rPr>
                        <a:t>Founded</a:t>
                      </a:r>
                    </a:p>
                  </a:txBody>
                  <a:tcPr anchor="ctr" horzOverflow="overflow">
                    <a:lnL>
                      <a:noFill/>
                    </a:lnL>
                    <a:lnR w="12700" cap="flat" cmpd="sng" algn="ctr">
                      <a:solidFill>
                        <a:srgbClr val="9BD4FF"/>
                      </a:solidFill>
                      <a:prstDash val="solid"/>
                      <a:round/>
                      <a:headEnd type="none" w="med" len="med"/>
                      <a:tailEnd type="none" w="med" len="med"/>
                    </a:lnR>
                    <a:lnT w="12700" cap="flat" cmpd="sng" algn="ctr">
                      <a:solidFill>
                        <a:srgbClr val="002D62"/>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Franklin Gothic Book" pitchFamily="34" charset="0"/>
                          <a:cs typeface="Arial" charset="0"/>
                        </a:rPr>
                        <a:t>2002</a:t>
                      </a:r>
                    </a:p>
                  </a:txBody>
                  <a:tcPr anchor="ctr" horzOverflow="overflow">
                    <a:lnL w="12700" cap="flat" cmpd="sng" algn="ctr">
                      <a:solidFill>
                        <a:srgbClr val="9BD4FF"/>
                      </a:solidFill>
                      <a:prstDash val="solid"/>
                      <a:round/>
                      <a:headEnd type="none" w="med" len="med"/>
                      <a:tailEnd type="none" w="med" len="med"/>
                    </a:lnL>
                    <a:lnR>
                      <a:noFill/>
                    </a:lnR>
                    <a:lnT w="12700" cap="flat" cmpd="sng" algn="ctr">
                      <a:solidFill>
                        <a:srgbClr val="002D62"/>
                      </a:solidFill>
                      <a:prstDash val="solid"/>
                      <a:round/>
                      <a:headEnd type="none" w="med" len="med"/>
                      <a:tailEnd type="none" w="med" len="med"/>
                    </a:lnT>
                    <a:lnB w="12700" cap="flat" cmpd="sng" algn="ctr">
                      <a:solidFill>
                        <a:srgbClr val="002D62"/>
                      </a:solidFill>
                      <a:prstDash val="solid"/>
                      <a:round/>
                      <a:headEnd type="none" w="med" len="med"/>
                      <a:tailEnd type="none" w="med" len="med"/>
                    </a:lnB>
                    <a:lnTlToBr>
                      <a:noFill/>
                    </a:lnTlToBr>
                    <a:lnBlToTr>
                      <a:noFill/>
                    </a:lnBlToTr>
                    <a:noFill/>
                  </a:tcPr>
                </a:tc>
              </a:tr>
              <a:tr h="38715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bg1"/>
                          </a:solidFill>
                          <a:effectLst/>
                          <a:latin typeface="Franklin Gothic Book" pitchFamily="34" charset="0"/>
                          <a:cs typeface="Arial" charset="0"/>
                        </a:rPr>
                        <a:t>Employees</a:t>
                      </a:r>
                    </a:p>
                  </a:txBody>
                  <a:tcPr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Franklin Gothic Book" pitchFamily="34" charset="0"/>
                          <a:cs typeface="Arial" charset="0"/>
                        </a:rPr>
                        <a:t>100+</a:t>
                      </a:r>
                      <a:endParaRPr kumimoji="0" lang="en-US" sz="1800" b="0" i="0" u="none" strike="noStrike" cap="none" normalizeH="0" baseline="0" dirty="0" smtClean="0">
                        <a:ln>
                          <a:noFill/>
                        </a:ln>
                        <a:solidFill>
                          <a:srgbClr val="000000"/>
                        </a:solidFill>
                        <a:effectLst/>
                        <a:latin typeface="Franklin Gothic Book" pitchFamily="34" charset="0"/>
                        <a:cs typeface="Arial" charset="0"/>
                      </a:endParaRPr>
                    </a:p>
                  </a:txBody>
                  <a:tcPr horzOverflow="overflow">
                    <a:lnL>
                      <a:noFill/>
                    </a:lnL>
                    <a:lnR>
                      <a:noFill/>
                    </a:lnR>
                    <a:lnT w="12700" cap="flat" cmpd="sng" algn="ctr">
                      <a:solidFill>
                        <a:srgbClr val="002D62"/>
                      </a:solidFill>
                      <a:prstDash val="solid"/>
                      <a:round/>
                      <a:headEnd type="none" w="med" len="med"/>
                      <a:tailEnd type="none" w="med" len="med"/>
                    </a:lnT>
                    <a:lnB w="12700" cap="flat" cmpd="sng" algn="ctr">
                      <a:solidFill>
                        <a:srgbClr val="002D62"/>
                      </a:solidFill>
                      <a:prstDash val="solid"/>
                      <a:round/>
                      <a:headEnd type="none" w="med" len="med"/>
                      <a:tailEnd type="none" w="med" len="med"/>
                    </a:lnB>
                    <a:lnTlToBr>
                      <a:noFill/>
                    </a:lnTlToBr>
                    <a:lnBlToTr>
                      <a:noFill/>
                    </a:lnBlToTr>
                    <a:noFill/>
                  </a:tcPr>
                </a:tc>
              </a:tr>
              <a:tr h="62540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bg1"/>
                          </a:solidFill>
                          <a:effectLst/>
                          <a:latin typeface="Franklin Gothic Book" pitchFamily="34" charset="0"/>
                          <a:cs typeface="Arial" charset="0"/>
                        </a:rPr>
                        <a:t>Locations</a:t>
                      </a:r>
                    </a:p>
                  </a:txBody>
                  <a:tcPr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Franklin Gothic Book" pitchFamily="34" charset="0"/>
                          <a:cs typeface="Arial" charset="0"/>
                        </a:rPr>
                        <a:t>Los Angeles (HQ), Washington DC, Boston, San Francisco, Paris, London, Brussels, Tokyo &amp; </a:t>
                      </a:r>
                      <a:r>
                        <a:rPr kumimoji="0" lang="en-US" sz="1800" b="0" i="0" u="none" strike="noStrike" cap="none" normalizeH="0" baseline="0" dirty="0" err="1" smtClean="0">
                          <a:ln>
                            <a:noFill/>
                          </a:ln>
                          <a:solidFill>
                            <a:srgbClr val="000000"/>
                          </a:solidFill>
                          <a:effectLst/>
                          <a:latin typeface="Franklin Gothic Book" pitchFamily="34" charset="0"/>
                          <a:cs typeface="Arial" charset="0"/>
                        </a:rPr>
                        <a:t>Cluj</a:t>
                      </a:r>
                      <a:r>
                        <a:rPr kumimoji="0" lang="en-US" sz="1800" b="0" i="0" u="none" strike="noStrike" cap="none" normalizeH="0" baseline="0" dirty="0" smtClean="0">
                          <a:ln>
                            <a:noFill/>
                          </a:ln>
                          <a:solidFill>
                            <a:srgbClr val="000000"/>
                          </a:solidFill>
                          <a:effectLst/>
                          <a:latin typeface="Franklin Gothic Book" pitchFamily="34" charset="0"/>
                          <a:cs typeface="Arial" charset="0"/>
                        </a:rPr>
                        <a:t>, Romania</a:t>
                      </a:r>
                    </a:p>
                  </a:txBody>
                  <a:tcPr horzOverflow="overflow">
                    <a:lnL>
                      <a:noFill/>
                    </a:lnL>
                    <a:lnR>
                      <a:noFill/>
                    </a:lnR>
                    <a:lnT w="12700" cap="flat" cmpd="sng" algn="ctr">
                      <a:solidFill>
                        <a:srgbClr val="002D62"/>
                      </a:solidFill>
                      <a:prstDash val="solid"/>
                      <a:round/>
                      <a:headEnd type="none" w="med" len="med"/>
                      <a:tailEnd type="none" w="med" len="med"/>
                    </a:lnT>
                    <a:lnB w="12700" cap="flat" cmpd="sng" algn="ctr">
                      <a:solidFill>
                        <a:srgbClr val="002D62"/>
                      </a:solidFill>
                      <a:prstDash val="solid"/>
                      <a:round/>
                      <a:headEnd type="none" w="med" len="med"/>
                      <a:tailEnd type="none" w="med" len="med"/>
                    </a:lnB>
                    <a:lnTlToBr>
                      <a:noFill/>
                    </a:lnTlToBr>
                    <a:lnBlToTr>
                      <a:noFill/>
                    </a:lnBlToTr>
                    <a:noFill/>
                  </a:tcPr>
                </a:tc>
              </a:tr>
              <a:tr h="189671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bg1"/>
                          </a:solidFill>
                          <a:effectLst/>
                          <a:latin typeface="Franklin Gothic Book" pitchFamily="34" charset="0"/>
                          <a:cs typeface="Arial" charset="0"/>
                        </a:rPr>
                        <a:t>Markets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bg1"/>
                          </a:solidFill>
                          <a:effectLst/>
                          <a:latin typeface="Franklin Gothic Book" pitchFamily="34" charset="0"/>
                          <a:cs typeface="Arial" charset="0"/>
                        </a:rPr>
                        <a:t>Served</a:t>
                      </a:r>
                    </a:p>
                  </a:txBody>
                  <a:tcPr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800" b="0" i="0" u="none" strike="noStrike" cap="none" normalizeH="0" baseline="0" dirty="0" smtClean="0">
                          <a:ln>
                            <a:noFill/>
                          </a:ln>
                          <a:solidFill>
                            <a:srgbClr val="000000"/>
                          </a:solidFill>
                          <a:effectLst/>
                          <a:latin typeface="Franklin Gothic Book" pitchFamily="34" charset="0"/>
                          <a:cs typeface="Arial" charset="0"/>
                        </a:rPr>
                        <a:t>  Digital Content</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800" b="0" i="0" u="none" strike="noStrike" cap="none" normalizeH="0" baseline="0" dirty="0" smtClean="0">
                          <a:ln>
                            <a:noFill/>
                          </a:ln>
                          <a:solidFill>
                            <a:srgbClr val="000000"/>
                          </a:solidFill>
                          <a:effectLst/>
                          <a:latin typeface="Franklin Gothic Book" pitchFamily="34" charset="0"/>
                          <a:cs typeface="Arial" charset="0"/>
                        </a:rPr>
                        <a:t>  Customer Support</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800" b="0" i="0" u="none" strike="noStrike" cap="none" normalizeH="0" baseline="0" dirty="0" smtClean="0">
                          <a:ln>
                            <a:noFill/>
                          </a:ln>
                          <a:solidFill>
                            <a:srgbClr val="000000"/>
                          </a:solidFill>
                          <a:effectLst/>
                          <a:latin typeface="Franklin Gothic Book" pitchFamily="34" charset="0"/>
                          <a:cs typeface="Arial" charset="0"/>
                        </a:rPr>
                        <a:t>  Government Intelligence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0000"/>
                        </a:solidFill>
                        <a:effectLst/>
                        <a:latin typeface="Franklin Gothic Book"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lang="en-US" sz="1800" dirty="0" smtClean="0">
                          <a:latin typeface="Franklin Gothic Book" pitchFamily="34" charset="0"/>
                        </a:rPr>
                        <a:t>Language Weaver delivers </a:t>
                      </a:r>
                      <a:r>
                        <a:rPr lang="en-US" sz="1800" b="1" i="1" dirty="0" smtClean="0">
                          <a:latin typeface="Franklin Gothic Book" pitchFamily="34" charset="0"/>
                        </a:rPr>
                        <a:t>trusted human communication solutions</a:t>
                      </a:r>
                      <a:r>
                        <a:rPr lang="en-US" sz="1800" i="1" dirty="0" smtClean="0">
                          <a:latin typeface="Franklin Gothic Book" pitchFamily="34" charset="0"/>
                        </a:rPr>
                        <a:t> </a:t>
                      </a:r>
                      <a:r>
                        <a:rPr lang="en-US" sz="1800" dirty="0" smtClean="0">
                          <a:latin typeface="Franklin Gothic Book" pitchFamily="34" charset="0"/>
                        </a:rPr>
                        <a:t>through automated language translation</a:t>
                      </a:r>
                      <a:endParaRPr kumimoji="0" lang="en-US" sz="2000" b="0" i="1" u="none" strike="noStrike" cap="none" normalizeH="0" baseline="0" dirty="0" smtClean="0">
                        <a:ln>
                          <a:noFill/>
                        </a:ln>
                        <a:solidFill>
                          <a:srgbClr val="000000"/>
                        </a:solidFill>
                        <a:effectLst/>
                        <a:latin typeface="Franklin Gothic Book" pitchFamily="34" charset="0"/>
                        <a:cs typeface="Arial" charset="0"/>
                      </a:endParaRPr>
                    </a:p>
                  </a:txBody>
                  <a:tcPr horzOverflow="overflow">
                    <a:lnL>
                      <a:noFill/>
                    </a:lnL>
                    <a:lnR>
                      <a:noFill/>
                    </a:lnR>
                    <a:lnT w="12700" cap="flat" cmpd="sng" algn="ctr">
                      <a:solidFill>
                        <a:srgbClr val="002D62"/>
                      </a:solidFill>
                      <a:prstDash val="solid"/>
                      <a:round/>
                      <a:headEnd type="none" w="med" len="med"/>
                      <a:tailEnd type="none" w="med" len="med"/>
                    </a:lnT>
                    <a:lnB w="12700" cap="flat" cmpd="sng" algn="ctr">
                      <a:solidFill>
                        <a:srgbClr val="002D62"/>
                      </a:solidFill>
                      <a:prstDash val="solid"/>
                      <a:round/>
                      <a:headEnd type="none" w="med" len="med"/>
                      <a:tailEnd type="none" w="med" len="med"/>
                    </a:lnB>
                    <a:lnTlToBr>
                      <a:noFill/>
                    </a:lnTlToBr>
                    <a:lnBlToTr>
                      <a:noFill/>
                    </a:lnBlToTr>
                    <a:noFill/>
                  </a:tcPr>
                </a:tc>
              </a:tr>
              <a:tr h="189671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bg1"/>
                          </a:solidFill>
                          <a:effectLst/>
                          <a:latin typeface="Franklin Gothic Book" pitchFamily="34" charset="0"/>
                          <a:cs typeface="Arial" charset="0"/>
                        </a:rPr>
                        <a:t>Management Team</a:t>
                      </a:r>
                      <a:endParaRPr kumimoji="0" lang="en-US" sz="2000" b="1" i="0" u="none" strike="noStrike" cap="none" normalizeH="0" baseline="0" dirty="0" smtClean="0">
                        <a:ln>
                          <a:noFill/>
                        </a:ln>
                        <a:solidFill>
                          <a:schemeClr val="bg1"/>
                        </a:solidFill>
                        <a:effectLst/>
                        <a:latin typeface="Franklin Gothic Book" pitchFamily="34" charset="0"/>
                        <a:cs typeface="Arial" charset="0"/>
                      </a:endParaRPr>
                    </a:p>
                  </a:txBody>
                  <a:tcPr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rgbClr val="002D62"/>
                      </a:solidFill>
                      <a:prstDash val="solid"/>
                      <a:round/>
                      <a:headEnd type="none" w="med" len="med"/>
                      <a:tailEnd type="none" w="med" len="med"/>
                    </a:lnB>
                    <a:lnTlToBr>
                      <a:noFill/>
                    </a:lnTlToBr>
                    <a:lnBlToTr>
                      <a:noFill/>
                    </a:lnBlToTr>
                    <a:solidFill>
                      <a:schemeClr val="bg1">
                        <a:lumMod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dirty="0" smtClean="0">
                          <a:ln>
                            <a:noFill/>
                          </a:ln>
                          <a:solidFill>
                            <a:srgbClr val="000000"/>
                          </a:solidFill>
                          <a:effectLst/>
                          <a:latin typeface="Franklin Gothic Book" pitchFamily="34" charset="0"/>
                          <a:cs typeface="Arial" charset="0"/>
                        </a:rPr>
                        <a:t>Mark Tapling, CEO</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dirty="0" smtClean="0">
                          <a:ln>
                            <a:noFill/>
                          </a:ln>
                          <a:solidFill>
                            <a:srgbClr val="000000"/>
                          </a:solidFill>
                          <a:effectLst/>
                          <a:latin typeface="Franklin Gothic Book" pitchFamily="34" charset="0"/>
                          <a:cs typeface="Arial" charset="0"/>
                        </a:rPr>
                        <a:t>Daniel Marcu CTO</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dirty="0" smtClean="0">
                          <a:ln>
                            <a:noFill/>
                          </a:ln>
                          <a:solidFill>
                            <a:srgbClr val="000000"/>
                          </a:solidFill>
                          <a:effectLst/>
                          <a:latin typeface="Franklin Gothic Book" pitchFamily="34" charset="0"/>
                          <a:cs typeface="Arial" charset="0"/>
                        </a:rPr>
                        <a:t>Kevin Knight Chief Scientist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dirty="0" smtClean="0">
                          <a:ln>
                            <a:noFill/>
                          </a:ln>
                          <a:solidFill>
                            <a:srgbClr val="000000"/>
                          </a:solidFill>
                          <a:effectLst/>
                          <a:latin typeface="Franklin Gothic Book" pitchFamily="34" charset="0"/>
                          <a:cs typeface="Arial" charset="0"/>
                        </a:rPr>
                        <a:t>William Wong, VP of Engineering</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dirty="0" smtClean="0">
                          <a:ln>
                            <a:noFill/>
                          </a:ln>
                          <a:solidFill>
                            <a:srgbClr val="000000"/>
                          </a:solidFill>
                          <a:effectLst/>
                          <a:latin typeface="Franklin Gothic Book" pitchFamily="34" charset="0"/>
                          <a:cs typeface="Arial" charset="0"/>
                        </a:rPr>
                        <a:t>Swamy Viswanathan, VP of Products</a:t>
                      </a:r>
                      <a:endParaRPr kumimoji="0" lang="en-US" sz="2000" b="0" i="1" u="none" strike="noStrike" cap="none" normalizeH="0" baseline="0" dirty="0" smtClean="0">
                        <a:ln>
                          <a:noFill/>
                        </a:ln>
                        <a:solidFill>
                          <a:srgbClr val="000000"/>
                        </a:solidFill>
                        <a:effectLst/>
                        <a:latin typeface="Franklin Gothic Book" pitchFamily="34" charset="0"/>
                        <a:cs typeface="Arial" charset="0"/>
                      </a:endParaRPr>
                    </a:p>
                  </a:txBody>
                  <a:tcPr horzOverflow="overflow">
                    <a:lnL>
                      <a:noFill/>
                    </a:lnL>
                    <a:lnR>
                      <a:noFill/>
                    </a:lnR>
                    <a:lnT w="12700" cap="flat" cmpd="sng" algn="ctr">
                      <a:solidFill>
                        <a:srgbClr val="002D62"/>
                      </a:solidFill>
                      <a:prstDash val="solid"/>
                      <a:round/>
                      <a:headEnd type="none" w="med" len="med"/>
                      <a:tailEnd type="none" w="med" len="med"/>
                    </a:lnT>
                    <a:lnB w="12700" cap="flat" cmpd="sng" algn="ctr">
                      <a:solidFill>
                        <a:srgbClr val="002D62"/>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Strategies for Effective Global </a:t>
            </a:r>
            <a:r>
              <a:rPr lang="en-US" sz="2400" dirty="0" smtClean="0"/>
              <a:t>publishing, Communication </a:t>
            </a:r>
            <a:r>
              <a:rPr lang="en-US" sz="2400" dirty="0" smtClean="0"/>
              <a:t>&amp; Self Service</a:t>
            </a:r>
            <a:endParaRPr lang="en-US" sz="2400" dirty="0"/>
          </a:p>
        </p:txBody>
      </p:sp>
      <p:sp>
        <p:nvSpPr>
          <p:cNvPr id="3" name="Content Placeholder 2"/>
          <p:cNvSpPr>
            <a:spLocks noGrp="1"/>
          </p:cNvSpPr>
          <p:nvPr>
            <p:ph idx="1"/>
          </p:nvPr>
        </p:nvSpPr>
        <p:spPr>
          <a:xfrm>
            <a:off x="228600" y="1066800"/>
            <a:ext cx="5791200" cy="5181600"/>
          </a:xfrm>
        </p:spPr>
        <p:txBody>
          <a:bodyPr/>
          <a:lstStyle/>
          <a:p>
            <a:pPr marL="514350" lvl="0" indent="-514350">
              <a:buFont typeface="+mj-lt"/>
              <a:buAutoNum type="arabicPeriod"/>
            </a:pPr>
            <a:r>
              <a:rPr lang="en-US" sz="2400" dirty="0" smtClean="0"/>
              <a:t>Publish </a:t>
            </a:r>
            <a:r>
              <a:rPr lang="en-US" sz="2400" b="1" dirty="0" smtClean="0"/>
              <a:t>all</a:t>
            </a:r>
            <a:r>
              <a:rPr lang="en-US" sz="2400" dirty="0" smtClean="0"/>
              <a:t> relevant </a:t>
            </a:r>
            <a:r>
              <a:rPr lang="en-US" sz="2400" dirty="0" smtClean="0"/>
              <a:t>information</a:t>
            </a:r>
          </a:p>
          <a:p>
            <a:pPr marL="914400" lvl="1" indent="-514350">
              <a:buFont typeface="Wingdings" pitchFamily="2" charset="2"/>
              <a:buChar char="§"/>
            </a:pPr>
            <a:r>
              <a:rPr lang="en-US" sz="2000" dirty="0" smtClean="0"/>
              <a:t>You cannot predict who will find what information useful </a:t>
            </a:r>
            <a:r>
              <a:rPr lang="en-US" sz="2000" dirty="0" smtClean="0"/>
              <a:t/>
            </a:r>
            <a:br>
              <a:rPr lang="en-US" sz="2000" dirty="0" smtClean="0"/>
            </a:br>
            <a:endParaRPr lang="en-US" sz="2000" dirty="0" smtClean="0"/>
          </a:p>
          <a:p>
            <a:pPr marL="514350" lvl="0" indent="-514350">
              <a:buFont typeface="+mj-lt"/>
              <a:buAutoNum type="arabicPeriod"/>
            </a:pPr>
            <a:r>
              <a:rPr lang="en-US" sz="2400" dirty="0" smtClean="0"/>
              <a:t>Make the information available across multiple </a:t>
            </a:r>
            <a:r>
              <a:rPr lang="en-US" sz="2400" dirty="0" smtClean="0"/>
              <a:t>channels</a:t>
            </a:r>
          </a:p>
          <a:p>
            <a:pPr marL="914400" lvl="1" indent="-514350">
              <a:buFont typeface="Wingdings" pitchFamily="2" charset="2"/>
              <a:buChar char="§"/>
            </a:pPr>
            <a:r>
              <a:rPr lang="en-US" sz="2000" dirty="0" smtClean="0"/>
              <a:t>Each demographic prefers its own channels for consumption of content and communication</a:t>
            </a:r>
            <a:r>
              <a:rPr lang="en-US" sz="2000" dirty="0" smtClean="0"/>
              <a:t/>
            </a:r>
            <a:br>
              <a:rPr lang="en-US" sz="2000" dirty="0" smtClean="0"/>
            </a:br>
            <a:endParaRPr lang="en-US" sz="2000" dirty="0" smtClean="0"/>
          </a:p>
          <a:p>
            <a:pPr marL="514350" lvl="0" indent="-514350">
              <a:buFont typeface="+mj-lt"/>
              <a:buAutoNum type="arabicPeriod"/>
            </a:pPr>
            <a:r>
              <a:rPr lang="en-US" sz="2400" dirty="0" smtClean="0"/>
              <a:t>Make the information available in the language of the </a:t>
            </a:r>
            <a:r>
              <a:rPr lang="en-US" sz="2400" dirty="0" smtClean="0"/>
              <a:t>customer</a:t>
            </a:r>
          </a:p>
          <a:p>
            <a:pPr marL="914400" lvl="1" indent="-514350">
              <a:buFont typeface="Wingdings" pitchFamily="2" charset="2"/>
              <a:buChar char="§"/>
            </a:pPr>
            <a:r>
              <a:rPr lang="en-US" sz="2000" dirty="0" smtClean="0"/>
              <a:t>The web is now increasingly populated by non-</a:t>
            </a:r>
            <a:r>
              <a:rPr lang="en-US" sz="2000" dirty="0" err="1" smtClean="0"/>
              <a:t>english</a:t>
            </a:r>
            <a:r>
              <a:rPr lang="en-US" sz="2000" dirty="0" smtClean="0"/>
              <a:t> speaking users. Make content findable in their own language</a:t>
            </a:r>
            <a:endParaRPr lang="en-US" sz="2000" dirty="0" smtClean="0"/>
          </a:p>
          <a:p>
            <a:pPr marL="457200" indent="-457200">
              <a:buFont typeface="+mj-lt"/>
              <a:buAutoNum type="arabicPeriod"/>
            </a:pPr>
            <a:endParaRPr lang="en-US" sz="1800" dirty="0"/>
          </a:p>
        </p:txBody>
      </p:sp>
      <p:pic>
        <p:nvPicPr>
          <p:cNvPr id="4098" name="Picture 2" descr="C:\Users\Hannah Grap\AppData\Local\Microsoft\Windows\Temporary Internet Files\Content.IE5\E0Z9TYFZ\MCj04403860000[1].png"/>
          <p:cNvPicPr>
            <a:picLocks noChangeAspect="1" noChangeArrowheads="1"/>
          </p:cNvPicPr>
          <p:nvPr/>
        </p:nvPicPr>
        <p:blipFill>
          <a:blip r:embed="rId3" cstate="print"/>
          <a:srcRect/>
          <a:stretch>
            <a:fillRect/>
          </a:stretch>
        </p:blipFill>
        <p:spPr bwMode="auto">
          <a:xfrm>
            <a:off x="5943600" y="914400"/>
            <a:ext cx="3124200" cy="3124200"/>
          </a:xfrm>
          <a:prstGeom prst="rect">
            <a:avLst/>
          </a:prstGeom>
          <a:noFill/>
        </p:spPr>
      </p:pic>
      <p:sp>
        <p:nvSpPr>
          <p:cNvPr id="5" name="Rectangle 4"/>
          <p:cNvSpPr/>
          <p:nvPr/>
        </p:nvSpPr>
        <p:spPr>
          <a:xfrm>
            <a:off x="76200" y="4572000"/>
            <a:ext cx="6096000" cy="1828800"/>
          </a:xfrm>
          <a:prstGeom prst="rect">
            <a:avLst/>
          </a:prstGeom>
          <a:noFill/>
          <a:ln w="571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Options for Translation</a:t>
            </a:r>
            <a:endParaRPr lang="en-US" dirty="0"/>
          </a:p>
        </p:txBody>
      </p:sp>
      <p:sp>
        <p:nvSpPr>
          <p:cNvPr id="3" name="Content Placeholder 2"/>
          <p:cNvSpPr>
            <a:spLocks noGrp="1"/>
          </p:cNvSpPr>
          <p:nvPr>
            <p:ph idx="1"/>
          </p:nvPr>
        </p:nvSpPr>
        <p:spPr>
          <a:xfrm>
            <a:off x="228600" y="1066800"/>
            <a:ext cx="6324600" cy="5181600"/>
          </a:xfrm>
        </p:spPr>
        <p:txBody>
          <a:bodyPr/>
          <a:lstStyle/>
          <a:p>
            <a:r>
              <a:rPr lang="en-US" dirty="0" smtClean="0"/>
              <a:t>Human translation</a:t>
            </a:r>
          </a:p>
          <a:p>
            <a:pPr lvl="1"/>
            <a:r>
              <a:rPr lang="en-US" dirty="0" smtClean="0"/>
              <a:t>Professional translator fluent in source &amp; target language performs translation of content</a:t>
            </a:r>
          </a:p>
          <a:p>
            <a:r>
              <a:rPr lang="en-US" dirty="0" smtClean="0"/>
              <a:t>Automated translation + post-edit</a:t>
            </a:r>
          </a:p>
          <a:p>
            <a:pPr lvl="1"/>
            <a:r>
              <a:rPr lang="en-US" dirty="0" smtClean="0"/>
              <a:t>Output from automated translation software is reviewed by human fluent in target language before content is published</a:t>
            </a:r>
          </a:p>
          <a:p>
            <a:r>
              <a:rPr lang="en-US" dirty="0" smtClean="0"/>
              <a:t>Fully automated translation</a:t>
            </a:r>
          </a:p>
          <a:p>
            <a:pPr lvl="1"/>
            <a:r>
              <a:rPr lang="en-US" dirty="0" smtClean="0"/>
              <a:t>Content from automated translation published without human oversight</a:t>
            </a:r>
            <a:endParaRPr lang="en-US" dirty="0"/>
          </a:p>
        </p:txBody>
      </p:sp>
      <p:grpSp>
        <p:nvGrpSpPr>
          <p:cNvPr id="6" name="Group 5"/>
          <p:cNvGrpSpPr/>
          <p:nvPr/>
        </p:nvGrpSpPr>
        <p:grpSpPr>
          <a:xfrm>
            <a:off x="6474751" y="1143000"/>
            <a:ext cx="2364449" cy="2362200"/>
            <a:chOff x="5867400" y="1143000"/>
            <a:chExt cx="2745812" cy="2743200"/>
          </a:xfrm>
        </p:grpSpPr>
        <p:pic>
          <p:nvPicPr>
            <p:cNvPr id="5122" name="Picture 2" descr="C:\Users\Hannah Grap\AppData\Local\Microsoft\Windows\Temporary Internet Files\Content.IE5\VT6OLB1Y\MPj04373320000[1].jpg"/>
            <p:cNvPicPr>
              <a:picLocks noChangeAspect="1" noChangeArrowheads="1"/>
            </p:cNvPicPr>
            <p:nvPr/>
          </p:nvPicPr>
          <p:blipFill>
            <a:blip r:embed="rId3" cstate="print"/>
            <a:srcRect/>
            <a:stretch>
              <a:fillRect/>
            </a:stretch>
          </p:blipFill>
          <p:spPr bwMode="auto">
            <a:xfrm>
              <a:off x="5867400" y="1143000"/>
              <a:ext cx="2745812" cy="2743200"/>
            </a:xfrm>
            <a:prstGeom prst="rect">
              <a:avLst/>
            </a:prstGeom>
            <a:noFill/>
          </p:spPr>
        </p:pic>
        <p:sp>
          <p:nvSpPr>
            <p:cNvPr id="5" name="Oval 4"/>
            <p:cNvSpPr/>
            <p:nvPr/>
          </p:nvSpPr>
          <p:spPr>
            <a:xfrm>
              <a:off x="6548437" y="1828800"/>
              <a:ext cx="1376363" cy="13716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TextBox 51"/>
          <p:cNvSpPr txBox="1"/>
          <p:nvPr/>
        </p:nvSpPr>
        <p:spPr>
          <a:xfrm>
            <a:off x="2133601" y="4038600"/>
            <a:ext cx="2057399" cy="374571"/>
          </a:xfrm>
          <a:prstGeom prst="roundRect">
            <a:avLst/>
          </a:prstGeom>
          <a:ln/>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n-US" sz="1600" dirty="0" smtClean="0">
                <a:latin typeface="Franklin Gothic Book" pitchFamily="34" charset="0"/>
                <a:cs typeface="Segoe UI" pitchFamily="34" charset="0"/>
              </a:rPr>
              <a:t>Doc Management</a:t>
            </a:r>
            <a:endParaRPr lang="en-US" sz="1600" dirty="0">
              <a:latin typeface="Franklin Gothic Book" pitchFamily="34" charset="0"/>
              <a:cs typeface="Segoe UI" pitchFamily="34" charset="0"/>
            </a:endParaRPr>
          </a:p>
        </p:txBody>
      </p:sp>
      <p:sp>
        <p:nvSpPr>
          <p:cNvPr id="34" name="Title 33"/>
          <p:cNvSpPr>
            <a:spLocks noGrp="1"/>
          </p:cNvSpPr>
          <p:nvPr>
            <p:ph type="title"/>
          </p:nvPr>
        </p:nvSpPr>
        <p:spPr>
          <a:xfrm>
            <a:off x="76200" y="152400"/>
            <a:ext cx="9144000" cy="685800"/>
          </a:xfrm>
        </p:spPr>
        <p:txBody>
          <a:bodyPr/>
          <a:lstStyle/>
          <a:p>
            <a:r>
              <a:rPr lang="en-US" dirty="0" smtClean="0"/>
              <a:t>Selecting the Best Translation </a:t>
            </a:r>
            <a:r>
              <a:rPr lang="en-US" dirty="0" smtClean="0"/>
              <a:t>Option For A Content Type</a:t>
            </a:r>
            <a:endParaRPr lang="en-US" sz="3000" dirty="0"/>
          </a:p>
        </p:txBody>
      </p:sp>
      <p:cxnSp>
        <p:nvCxnSpPr>
          <p:cNvPr id="8" name="Straight Arrow Connector 7"/>
          <p:cNvCxnSpPr/>
          <p:nvPr/>
        </p:nvCxnSpPr>
        <p:spPr>
          <a:xfrm rot="5400000" flipH="1" flipV="1">
            <a:off x="-838200" y="3569732"/>
            <a:ext cx="4114800" cy="1588"/>
          </a:xfrm>
          <a:prstGeom prst="straightConnector1">
            <a:avLst/>
          </a:prstGeom>
          <a:ln w="3810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endCxn id="12" idx="1"/>
          </p:cNvCxnSpPr>
          <p:nvPr/>
        </p:nvCxnSpPr>
        <p:spPr>
          <a:xfrm flipV="1">
            <a:off x="1219200" y="5598587"/>
            <a:ext cx="6553200" cy="28545"/>
          </a:xfrm>
          <a:prstGeom prst="straightConnector1">
            <a:avLst/>
          </a:prstGeom>
          <a:ln w="3810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7772400" y="5398532"/>
            <a:ext cx="838200" cy="400110"/>
          </a:xfrm>
          <a:prstGeom prst="rect">
            <a:avLst/>
          </a:prstGeom>
          <a:noFill/>
        </p:spPr>
        <p:txBody>
          <a:bodyPr wrap="square" rtlCol="0">
            <a:spAutoFit/>
          </a:bodyPr>
          <a:lstStyle/>
          <a:p>
            <a:r>
              <a:rPr lang="en-US" sz="2000" dirty="0" smtClean="0">
                <a:solidFill>
                  <a:srgbClr val="002147"/>
                </a:solidFill>
                <a:latin typeface="Franklin Gothic Book" pitchFamily="34" charset="0"/>
                <a:cs typeface="Segoe UI" pitchFamily="34" charset="0"/>
              </a:rPr>
              <a:t>Utility</a:t>
            </a:r>
            <a:endParaRPr lang="en-US" sz="2000" dirty="0">
              <a:solidFill>
                <a:srgbClr val="002147"/>
              </a:solidFill>
              <a:latin typeface="Franklin Gothic Book" pitchFamily="34" charset="0"/>
              <a:cs typeface="Segoe UI" pitchFamily="34" charset="0"/>
            </a:endParaRPr>
          </a:p>
        </p:txBody>
      </p:sp>
      <p:sp>
        <p:nvSpPr>
          <p:cNvPr id="13" name="TextBox 12"/>
          <p:cNvSpPr txBox="1"/>
          <p:nvPr/>
        </p:nvSpPr>
        <p:spPr>
          <a:xfrm>
            <a:off x="762000" y="1143000"/>
            <a:ext cx="1066800" cy="400110"/>
          </a:xfrm>
          <a:prstGeom prst="rect">
            <a:avLst/>
          </a:prstGeom>
          <a:noFill/>
        </p:spPr>
        <p:txBody>
          <a:bodyPr wrap="square" rtlCol="0">
            <a:spAutoFit/>
          </a:bodyPr>
          <a:lstStyle/>
          <a:p>
            <a:r>
              <a:rPr lang="en-US" sz="2000" dirty="0" smtClean="0">
                <a:solidFill>
                  <a:srgbClr val="002147"/>
                </a:solidFill>
                <a:latin typeface="Franklin Gothic Book" pitchFamily="34" charset="0"/>
                <a:cs typeface="Segoe UI" pitchFamily="34" charset="0"/>
              </a:rPr>
              <a:t>Quality</a:t>
            </a:r>
            <a:endParaRPr lang="en-US" sz="2000" dirty="0">
              <a:solidFill>
                <a:srgbClr val="002147"/>
              </a:solidFill>
              <a:latin typeface="Franklin Gothic Book" pitchFamily="34" charset="0"/>
              <a:cs typeface="Segoe UI" pitchFamily="34" charset="0"/>
            </a:endParaRPr>
          </a:p>
        </p:txBody>
      </p:sp>
      <p:sp>
        <p:nvSpPr>
          <p:cNvPr id="14" name="TextBox 13"/>
          <p:cNvSpPr txBox="1"/>
          <p:nvPr/>
        </p:nvSpPr>
        <p:spPr>
          <a:xfrm>
            <a:off x="685800" y="1588532"/>
            <a:ext cx="838200" cy="307777"/>
          </a:xfrm>
          <a:prstGeom prst="rect">
            <a:avLst/>
          </a:prstGeom>
          <a:noFill/>
        </p:spPr>
        <p:txBody>
          <a:bodyPr wrap="square" rtlCol="0">
            <a:spAutoFit/>
          </a:bodyPr>
          <a:lstStyle/>
          <a:p>
            <a:r>
              <a:rPr lang="en-US" sz="1400" dirty="0" smtClean="0">
                <a:latin typeface="Franklin Gothic Book" pitchFamily="34" charset="0"/>
                <a:cs typeface="Segoe UI" pitchFamily="34" charset="0"/>
              </a:rPr>
              <a:t>High</a:t>
            </a:r>
            <a:endParaRPr lang="en-US" sz="1400" dirty="0">
              <a:latin typeface="Franklin Gothic Book" pitchFamily="34" charset="0"/>
              <a:cs typeface="Segoe UI" pitchFamily="34" charset="0"/>
            </a:endParaRPr>
          </a:p>
        </p:txBody>
      </p:sp>
      <p:sp>
        <p:nvSpPr>
          <p:cNvPr id="15" name="TextBox 14"/>
          <p:cNvSpPr txBox="1"/>
          <p:nvPr/>
        </p:nvSpPr>
        <p:spPr>
          <a:xfrm>
            <a:off x="838200" y="5685711"/>
            <a:ext cx="838200" cy="307777"/>
          </a:xfrm>
          <a:prstGeom prst="rect">
            <a:avLst/>
          </a:prstGeom>
          <a:noFill/>
        </p:spPr>
        <p:txBody>
          <a:bodyPr wrap="square" rtlCol="0">
            <a:spAutoFit/>
          </a:bodyPr>
          <a:lstStyle/>
          <a:p>
            <a:r>
              <a:rPr lang="en-US" sz="1400" dirty="0" smtClean="0">
                <a:latin typeface="Franklin Gothic Book" pitchFamily="34" charset="0"/>
                <a:cs typeface="Segoe UI" pitchFamily="34" charset="0"/>
              </a:rPr>
              <a:t>Low</a:t>
            </a:r>
            <a:endParaRPr lang="en-US" sz="1400" dirty="0">
              <a:latin typeface="Franklin Gothic Book" pitchFamily="34" charset="0"/>
              <a:cs typeface="Segoe UI" pitchFamily="34" charset="0"/>
            </a:endParaRPr>
          </a:p>
        </p:txBody>
      </p:sp>
      <p:sp>
        <p:nvSpPr>
          <p:cNvPr id="17" name="TextBox 16"/>
          <p:cNvSpPr txBox="1"/>
          <p:nvPr/>
        </p:nvSpPr>
        <p:spPr>
          <a:xfrm>
            <a:off x="6705600" y="5703332"/>
            <a:ext cx="838200" cy="307777"/>
          </a:xfrm>
          <a:prstGeom prst="rect">
            <a:avLst/>
          </a:prstGeom>
          <a:noFill/>
        </p:spPr>
        <p:txBody>
          <a:bodyPr wrap="square" rtlCol="0">
            <a:spAutoFit/>
          </a:bodyPr>
          <a:lstStyle/>
          <a:p>
            <a:r>
              <a:rPr lang="en-US" sz="1400" dirty="0" smtClean="0">
                <a:latin typeface="Franklin Gothic Book" pitchFamily="34" charset="0"/>
                <a:cs typeface="Segoe UI" pitchFamily="34" charset="0"/>
              </a:rPr>
              <a:t>High</a:t>
            </a:r>
            <a:endParaRPr lang="en-US" sz="1400" dirty="0">
              <a:latin typeface="Franklin Gothic Book" pitchFamily="34" charset="0"/>
              <a:cs typeface="Segoe UI" pitchFamily="34" charset="0"/>
            </a:endParaRPr>
          </a:p>
        </p:txBody>
      </p:sp>
      <p:sp>
        <p:nvSpPr>
          <p:cNvPr id="18" name="TextBox 17"/>
          <p:cNvSpPr txBox="1"/>
          <p:nvPr/>
        </p:nvSpPr>
        <p:spPr>
          <a:xfrm>
            <a:off x="6499846" y="4191000"/>
            <a:ext cx="1524678" cy="374571"/>
          </a:xfrm>
          <a:prstGeom prst="roundRect">
            <a:avLst/>
          </a:prstGeom>
          <a:ln/>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n-US" sz="1600" dirty="0" smtClean="0">
                <a:latin typeface="Franklin Gothic Book" pitchFamily="34" charset="0"/>
                <a:cs typeface="Segoe UI" pitchFamily="34" charset="0"/>
              </a:rPr>
              <a:t>User Forums</a:t>
            </a:r>
            <a:endParaRPr lang="en-US" sz="1600" dirty="0">
              <a:latin typeface="Franklin Gothic Book" pitchFamily="34" charset="0"/>
              <a:cs typeface="Segoe UI" pitchFamily="34" charset="0"/>
            </a:endParaRPr>
          </a:p>
        </p:txBody>
      </p:sp>
      <p:sp>
        <p:nvSpPr>
          <p:cNvPr id="19" name="TextBox 18"/>
          <p:cNvSpPr txBox="1"/>
          <p:nvPr/>
        </p:nvSpPr>
        <p:spPr>
          <a:xfrm>
            <a:off x="5022296" y="4079081"/>
            <a:ext cx="1593050" cy="374571"/>
          </a:xfrm>
          <a:prstGeom prst="roundRect">
            <a:avLst/>
          </a:prstGeom>
          <a:ln/>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n-US" sz="1600" dirty="0" smtClean="0">
                <a:latin typeface="Franklin Gothic Book" pitchFamily="34" charset="0"/>
                <a:cs typeface="Segoe UI" pitchFamily="34" charset="0"/>
              </a:rPr>
              <a:t>Email Support</a:t>
            </a:r>
            <a:endParaRPr lang="en-US" sz="1600" dirty="0">
              <a:latin typeface="Franklin Gothic Book" pitchFamily="34" charset="0"/>
              <a:cs typeface="Segoe UI" pitchFamily="34" charset="0"/>
            </a:endParaRPr>
          </a:p>
        </p:txBody>
      </p:sp>
      <p:sp>
        <p:nvSpPr>
          <p:cNvPr id="20" name="TextBox 19"/>
          <p:cNvSpPr txBox="1"/>
          <p:nvPr/>
        </p:nvSpPr>
        <p:spPr>
          <a:xfrm>
            <a:off x="5826349" y="3581400"/>
            <a:ext cx="650651" cy="374571"/>
          </a:xfrm>
          <a:prstGeom prst="roundRect">
            <a:avLst/>
          </a:prstGeom>
          <a:ln/>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n-US" sz="1600" dirty="0" smtClean="0">
                <a:latin typeface="Franklin Gothic Book" pitchFamily="34" charset="0"/>
                <a:cs typeface="Segoe UI" pitchFamily="34" charset="0"/>
              </a:rPr>
              <a:t>FAQ</a:t>
            </a:r>
            <a:endParaRPr lang="en-US" sz="1600" dirty="0">
              <a:latin typeface="Franklin Gothic Book" pitchFamily="34" charset="0"/>
              <a:cs typeface="Segoe UI" pitchFamily="34" charset="0"/>
            </a:endParaRPr>
          </a:p>
        </p:txBody>
      </p:sp>
      <p:sp>
        <p:nvSpPr>
          <p:cNvPr id="21" name="TextBox 20"/>
          <p:cNvSpPr txBox="1"/>
          <p:nvPr/>
        </p:nvSpPr>
        <p:spPr>
          <a:xfrm>
            <a:off x="1542878" y="1676400"/>
            <a:ext cx="1340014" cy="374571"/>
          </a:xfrm>
          <a:prstGeom prst="roundRect">
            <a:avLst/>
          </a:prstGeom>
          <a:ln/>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n-US" sz="1600" dirty="0" smtClean="0">
                <a:latin typeface="Franklin Gothic Book" pitchFamily="34" charset="0"/>
                <a:cs typeface="Segoe UI" pitchFamily="34" charset="0"/>
              </a:rPr>
              <a:t>Advertising </a:t>
            </a:r>
            <a:endParaRPr lang="en-US" sz="1600" dirty="0">
              <a:latin typeface="Franklin Gothic Book" pitchFamily="34" charset="0"/>
              <a:cs typeface="Segoe UI" pitchFamily="34" charset="0"/>
            </a:endParaRPr>
          </a:p>
        </p:txBody>
      </p:sp>
      <p:sp>
        <p:nvSpPr>
          <p:cNvPr id="22" name="TextBox 21"/>
          <p:cNvSpPr txBox="1"/>
          <p:nvPr/>
        </p:nvSpPr>
        <p:spPr>
          <a:xfrm>
            <a:off x="4343400" y="3740229"/>
            <a:ext cx="1524000" cy="374571"/>
          </a:xfrm>
          <a:prstGeom prst="roundRect">
            <a:avLst/>
          </a:prstGeom>
          <a:ln/>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n-US" sz="1600" dirty="0" smtClean="0">
                <a:latin typeface="Franklin Gothic Book" pitchFamily="34" charset="0"/>
                <a:cs typeface="Segoe UI" pitchFamily="34" charset="0"/>
              </a:rPr>
              <a:t>Product Alerts</a:t>
            </a:r>
            <a:endParaRPr lang="en-US" sz="1600" dirty="0">
              <a:latin typeface="Franklin Gothic Book" pitchFamily="34" charset="0"/>
              <a:cs typeface="Segoe UI" pitchFamily="34" charset="0"/>
            </a:endParaRPr>
          </a:p>
        </p:txBody>
      </p:sp>
      <p:sp>
        <p:nvSpPr>
          <p:cNvPr id="23" name="TextBox 22"/>
          <p:cNvSpPr txBox="1"/>
          <p:nvPr/>
        </p:nvSpPr>
        <p:spPr>
          <a:xfrm>
            <a:off x="5181600" y="2326481"/>
            <a:ext cx="2514600" cy="374571"/>
          </a:xfrm>
          <a:prstGeom prst="roundRect">
            <a:avLst/>
          </a:prstGeom>
          <a:ln/>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n-US" sz="1600" dirty="0" smtClean="0">
                <a:latin typeface="Franklin Gothic Book" pitchFamily="34" charset="0"/>
                <a:cs typeface="Segoe UI" pitchFamily="34" charset="0"/>
              </a:rPr>
              <a:t>Product Documentation</a:t>
            </a:r>
            <a:endParaRPr lang="en-US" sz="1600" dirty="0">
              <a:latin typeface="Franklin Gothic Book" pitchFamily="34" charset="0"/>
              <a:cs typeface="Segoe UI" pitchFamily="34" charset="0"/>
            </a:endParaRPr>
          </a:p>
        </p:txBody>
      </p:sp>
      <p:sp>
        <p:nvSpPr>
          <p:cNvPr id="29" name="TextBox 28"/>
          <p:cNvSpPr txBox="1"/>
          <p:nvPr/>
        </p:nvSpPr>
        <p:spPr>
          <a:xfrm>
            <a:off x="6372050" y="4993481"/>
            <a:ext cx="1583004" cy="374571"/>
          </a:xfrm>
          <a:prstGeom prst="roundRect">
            <a:avLst/>
          </a:prstGeom>
          <a:ln/>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n-US" sz="1600" dirty="0" smtClean="0">
                <a:latin typeface="Franklin Gothic Book" pitchFamily="34" charset="0"/>
                <a:cs typeface="Segoe UI" pitchFamily="34" charset="0"/>
              </a:rPr>
              <a:t>User Reviews</a:t>
            </a:r>
            <a:endParaRPr lang="en-US" sz="1600" dirty="0">
              <a:latin typeface="Franklin Gothic Book" pitchFamily="34" charset="0"/>
              <a:cs typeface="Segoe UI" pitchFamily="34" charset="0"/>
            </a:endParaRPr>
          </a:p>
        </p:txBody>
      </p:sp>
      <p:sp>
        <p:nvSpPr>
          <p:cNvPr id="31" name="TextBox 30"/>
          <p:cNvSpPr txBox="1"/>
          <p:nvPr/>
        </p:nvSpPr>
        <p:spPr>
          <a:xfrm>
            <a:off x="5638056" y="1828800"/>
            <a:ext cx="2439144" cy="374571"/>
          </a:xfrm>
          <a:prstGeom prst="roundRect">
            <a:avLst/>
          </a:prstGeom>
          <a:ln/>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n-US" sz="1600" dirty="0" smtClean="0">
                <a:latin typeface="Franklin Gothic Book" pitchFamily="34" charset="0"/>
                <a:cs typeface="Segoe UI" pitchFamily="34" charset="0"/>
              </a:rPr>
              <a:t>Software User Interface</a:t>
            </a:r>
            <a:endParaRPr lang="en-US" sz="1600" dirty="0">
              <a:latin typeface="Franklin Gothic Book" pitchFamily="34" charset="0"/>
              <a:cs typeface="Segoe UI" pitchFamily="34" charset="0"/>
            </a:endParaRPr>
          </a:p>
        </p:txBody>
      </p:sp>
      <p:sp>
        <p:nvSpPr>
          <p:cNvPr id="32" name="TextBox 31"/>
          <p:cNvSpPr txBox="1"/>
          <p:nvPr/>
        </p:nvSpPr>
        <p:spPr>
          <a:xfrm>
            <a:off x="1600200" y="4255532"/>
            <a:ext cx="794422" cy="338554"/>
          </a:xfrm>
          <a:prstGeom prst="rect">
            <a:avLst/>
          </a:prstGeom>
          <a:ln/>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n-US" sz="1600" dirty="0" smtClean="0">
                <a:latin typeface="Franklin Gothic Book" pitchFamily="34" charset="0"/>
                <a:cs typeface="Segoe UI" pitchFamily="34" charset="0"/>
              </a:rPr>
              <a:t>Email</a:t>
            </a:r>
            <a:endParaRPr lang="en-US" sz="1600" dirty="0">
              <a:latin typeface="Franklin Gothic Book" pitchFamily="34" charset="0"/>
              <a:cs typeface="Segoe UI" pitchFamily="34" charset="0"/>
            </a:endParaRPr>
          </a:p>
        </p:txBody>
      </p:sp>
      <p:sp>
        <p:nvSpPr>
          <p:cNvPr id="33" name="TextBox 32"/>
          <p:cNvSpPr txBox="1"/>
          <p:nvPr/>
        </p:nvSpPr>
        <p:spPr>
          <a:xfrm>
            <a:off x="1828800" y="4572000"/>
            <a:ext cx="1872307" cy="381000"/>
          </a:xfrm>
          <a:prstGeom prst="roundRect">
            <a:avLst/>
          </a:prstGeom>
          <a:ln/>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n-US" sz="1600" dirty="0" smtClean="0">
                <a:latin typeface="Franklin Gothic Book" pitchFamily="34" charset="0"/>
                <a:cs typeface="Segoe UI" pitchFamily="34" charset="0"/>
              </a:rPr>
              <a:t>Instant Messaging</a:t>
            </a:r>
            <a:endParaRPr lang="en-US" sz="1600" dirty="0">
              <a:latin typeface="Franklin Gothic Book" pitchFamily="34" charset="0"/>
              <a:cs typeface="Segoe UI" pitchFamily="34" charset="0"/>
            </a:endParaRPr>
          </a:p>
        </p:txBody>
      </p:sp>
      <p:sp>
        <p:nvSpPr>
          <p:cNvPr id="36" name="TextBox 35"/>
          <p:cNvSpPr txBox="1"/>
          <p:nvPr/>
        </p:nvSpPr>
        <p:spPr>
          <a:xfrm>
            <a:off x="6629399" y="3062527"/>
            <a:ext cx="1981201" cy="374571"/>
          </a:xfrm>
          <a:prstGeom prst="roundRect">
            <a:avLst/>
          </a:prstGeom>
          <a:ln/>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n-US" sz="1600" dirty="0" smtClean="0">
                <a:latin typeface="Franklin Gothic Book" pitchFamily="34" charset="0"/>
                <a:cs typeface="Segoe UI" pitchFamily="34" charset="0"/>
              </a:rPr>
              <a:t>Training  Materials</a:t>
            </a:r>
            <a:endParaRPr lang="en-US" sz="1600" dirty="0">
              <a:latin typeface="Franklin Gothic Book" pitchFamily="34" charset="0"/>
              <a:cs typeface="Segoe UI" pitchFamily="34" charset="0"/>
            </a:endParaRPr>
          </a:p>
        </p:txBody>
      </p:sp>
      <p:sp>
        <p:nvSpPr>
          <p:cNvPr id="37" name="TextBox 36"/>
          <p:cNvSpPr txBox="1"/>
          <p:nvPr/>
        </p:nvSpPr>
        <p:spPr>
          <a:xfrm>
            <a:off x="6298729" y="3733800"/>
            <a:ext cx="1924305" cy="374571"/>
          </a:xfrm>
          <a:prstGeom prst="roundRect">
            <a:avLst/>
          </a:prstGeom>
          <a:ln/>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n-US" sz="1600" dirty="0" smtClean="0">
                <a:latin typeface="Franklin Gothic Book" pitchFamily="34" charset="0"/>
                <a:cs typeface="Segoe UI" pitchFamily="34" charset="0"/>
              </a:rPr>
              <a:t>Knowledge Base</a:t>
            </a:r>
            <a:endParaRPr lang="en-US" sz="1600" dirty="0">
              <a:latin typeface="Franklin Gothic Book" pitchFamily="34" charset="0"/>
              <a:cs typeface="Segoe UI" pitchFamily="34" charset="0"/>
            </a:endParaRPr>
          </a:p>
        </p:txBody>
      </p:sp>
      <p:sp>
        <p:nvSpPr>
          <p:cNvPr id="38" name="TextBox 37"/>
          <p:cNvSpPr txBox="1"/>
          <p:nvPr/>
        </p:nvSpPr>
        <p:spPr>
          <a:xfrm>
            <a:off x="2057400" y="3164681"/>
            <a:ext cx="1600200" cy="374571"/>
          </a:xfrm>
          <a:prstGeom prst="roundRect">
            <a:avLst/>
          </a:prstGeom>
          <a:ln/>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n-US" sz="1600" dirty="0" smtClean="0">
                <a:latin typeface="Franklin Gothic Book" pitchFamily="34" charset="0"/>
                <a:cs typeface="Segoe UI" pitchFamily="34" charset="0"/>
              </a:rPr>
              <a:t>HR Documents</a:t>
            </a:r>
            <a:endParaRPr lang="en-US" sz="1600" dirty="0">
              <a:latin typeface="Franklin Gothic Book" pitchFamily="34" charset="0"/>
              <a:cs typeface="Segoe UI" pitchFamily="34" charset="0"/>
            </a:endParaRPr>
          </a:p>
        </p:txBody>
      </p:sp>
      <p:sp>
        <p:nvSpPr>
          <p:cNvPr id="40" name="TextBox 39"/>
          <p:cNvSpPr txBox="1"/>
          <p:nvPr/>
        </p:nvSpPr>
        <p:spPr>
          <a:xfrm>
            <a:off x="3581400" y="5779532"/>
            <a:ext cx="1343561" cy="408623"/>
          </a:xfrm>
          <a:prstGeom prst="roundRect">
            <a:avLst/>
          </a:prstGeom>
          <a:ln>
            <a:noFill/>
          </a:ln>
        </p:spPr>
        <p:style>
          <a:lnRef idx="2">
            <a:schemeClr val="accent1"/>
          </a:lnRef>
          <a:fillRef idx="1">
            <a:schemeClr val="lt1"/>
          </a:fillRef>
          <a:effectRef idx="0">
            <a:schemeClr val="accent1"/>
          </a:effectRef>
          <a:fontRef idx="minor">
            <a:schemeClr val="dk1"/>
          </a:fontRef>
        </p:style>
        <p:txBody>
          <a:bodyPr wrap="none" rtlCol="0">
            <a:spAutoFit/>
          </a:bodyPr>
          <a:lstStyle/>
          <a:p>
            <a:r>
              <a:rPr lang="en-US" b="1" dirty="0" smtClean="0">
                <a:solidFill>
                  <a:srgbClr val="002147"/>
                </a:solidFill>
                <a:latin typeface="Franklin Gothic Book" pitchFamily="34" charset="0"/>
                <a:cs typeface="Segoe UI" pitchFamily="34" charset="0"/>
              </a:rPr>
              <a:t>Task-Driven</a:t>
            </a:r>
            <a:endParaRPr lang="en-US" b="1" dirty="0">
              <a:solidFill>
                <a:srgbClr val="002147"/>
              </a:solidFill>
              <a:latin typeface="Franklin Gothic Book" pitchFamily="34" charset="0"/>
              <a:cs typeface="Segoe UI" pitchFamily="34" charset="0"/>
            </a:endParaRPr>
          </a:p>
        </p:txBody>
      </p:sp>
      <p:sp>
        <p:nvSpPr>
          <p:cNvPr id="41" name="TextBox 40"/>
          <p:cNvSpPr txBox="1"/>
          <p:nvPr/>
        </p:nvSpPr>
        <p:spPr>
          <a:xfrm rot="16200000">
            <a:off x="414309" y="3321576"/>
            <a:ext cx="1064715" cy="369332"/>
          </a:xfrm>
          <a:prstGeom prst="rect">
            <a:avLst/>
          </a:prstGeom>
          <a:ln>
            <a:noFill/>
          </a:ln>
        </p:spPr>
        <p:style>
          <a:lnRef idx="2">
            <a:schemeClr val="accent1"/>
          </a:lnRef>
          <a:fillRef idx="1">
            <a:schemeClr val="lt1"/>
          </a:fillRef>
          <a:effectRef idx="0">
            <a:schemeClr val="accent1"/>
          </a:effectRef>
          <a:fontRef idx="minor">
            <a:schemeClr val="dk1"/>
          </a:fontRef>
        </p:style>
        <p:txBody>
          <a:bodyPr wrap="none" rtlCol="0">
            <a:spAutoFit/>
          </a:bodyPr>
          <a:lstStyle/>
          <a:p>
            <a:r>
              <a:rPr lang="en-US" b="1" dirty="0" smtClean="0">
                <a:solidFill>
                  <a:srgbClr val="002147"/>
                </a:solidFill>
                <a:latin typeface="Franklin Gothic Book" pitchFamily="34" charset="0"/>
                <a:cs typeface="Segoe UI" pitchFamily="34" charset="0"/>
              </a:rPr>
              <a:t>Branding</a:t>
            </a:r>
            <a:endParaRPr lang="en-US" b="1" dirty="0">
              <a:solidFill>
                <a:srgbClr val="002147"/>
              </a:solidFill>
              <a:latin typeface="Franklin Gothic Book" pitchFamily="34" charset="0"/>
              <a:cs typeface="Segoe UI" pitchFamily="34" charset="0"/>
            </a:endParaRPr>
          </a:p>
        </p:txBody>
      </p:sp>
      <p:sp>
        <p:nvSpPr>
          <p:cNvPr id="42" name="TextBox 41"/>
          <p:cNvSpPr txBox="1"/>
          <p:nvPr/>
        </p:nvSpPr>
        <p:spPr>
          <a:xfrm>
            <a:off x="1600200" y="2097881"/>
            <a:ext cx="1947513" cy="374571"/>
          </a:xfrm>
          <a:prstGeom prst="roundRect">
            <a:avLst/>
          </a:prstGeom>
          <a:ln/>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n-US" sz="1600" dirty="0" smtClean="0">
                <a:latin typeface="Franklin Gothic Book" pitchFamily="34" charset="0"/>
                <a:cs typeface="Segoe UI" pitchFamily="34" charset="0"/>
              </a:rPr>
              <a:t>Marketing Content</a:t>
            </a:r>
            <a:endParaRPr lang="en-US" sz="1600" dirty="0">
              <a:latin typeface="Franklin Gothic Book" pitchFamily="34" charset="0"/>
              <a:cs typeface="Segoe UI" pitchFamily="34" charset="0"/>
            </a:endParaRPr>
          </a:p>
        </p:txBody>
      </p:sp>
      <p:sp>
        <p:nvSpPr>
          <p:cNvPr id="44" name="TextBox 43"/>
          <p:cNvSpPr txBox="1"/>
          <p:nvPr/>
        </p:nvSpPr>
        <p:spPr>
          <a:xfrm>
            <a:off x="3396998" y="1835229"/>
            <a:ext cx="2013202" cy="374571"/>
          </a:xfrm>
          <a:prstGeom prst="roundRect">
            <a:avLst/>
          </a:prstGeom>
          <a:ln/>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n-US" sz="1600" dirty="0" smtClean="0">
                <a:latin typeface="Franklin Gothic Book" pitchFamily="34" charset="0"/>
                <a:cs typeface="Segoe UI" pitchFamily="34" charset="0"/>
              </a:rPr>
              <a:t>Publisher Content </a:t>
            </a:r>
            <a:endParaRPr lang="en-US" sz="1600" dirty="0">
              <a:latin typeface="Franklin Gothic Book" pitchFamily="34" charset="0"/>
              <a:cs typeface="Segoe UI" pitchFamily="34" charset="0"/>
            </a:endParaRPr>
          </a:p>
        </p:txBody>
      </p:sp>
      <p:sp>
        <p:nvSpPr>
          <p:cNvPr id="46" name="TextBox 45"/>
          <p:cNvSpPr txBox="1"/>
          <p:nvPr/>
        </p:nvSpPr>
        <p:spPr>
          <a:xfrm>
            <a:off x="6553200" y="4572001"/>
            <a:ext cx="762000" cy="381000"/>
          </a:xfrm>
          <a:prstGeom prst="roundRect">
            <a:avLst/>
          </a:prstGeom>
          <a:ln/>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n-US" sz="1600" dirty="0" smtClean="0">
                <a:latin typeface="Franklin Gothic Book" pitchFamily="34" charset="0"/>
                <a:cs typeface="Segoe UI" pitchFamily="34" charset="0"/>
              </a:rPr>
              <a:t>Chat</a:t>
            </a:r>
            <a:endParaRPr lang="en-US" sz="1600" dirty="0">
              <a:latin typeface="Franklin Gothic Book" pitchFamily="34" charset="0"/>
              <a:cs typeface="Segoe UI" pitchFamily="34" charset="0"/>
            </a:endParaRPr>
          </a:p>
        </p:txBody>
      </p:sp>
      <p:sp>
        <p:nvSpPr>
          <p:cNvPr id="47" name="TextBox 46"/>
          <p:cNvSpPr txBox="1"/>
          <p:nvPr/>
        </p:nvSpPr>
        <p:spPr>
          <a:xfrm>
            <a:off x="4907389" y="2971800"/>
            <a:ext cx="824028" cy="374571"/>
          </a:xfrm>
          <a:prstGeom prst="roundRect">
            <a:avLst/>
          </a:prstGeom>
          <a:ln/>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n-US" sz="1600" dirty="0" smtClean="0">
                <a:latin typeface="Franklin Gothic Book" pitchFamily="34" charset="0"/>
                <a:cs typeface="Segoe UI" pitchFamily="34" charset="0"/>
              </a:rPr>
              <a:t>Blogs</a:t>
            </a:r>
            <a:endParaRPr lang="en-US" sz="1600" dirty="0">
              <a:latin typeface="Franklin Gothic Book" pitchFamily="34" charset="0"/>
              <a:cs typeface="Segoe UI" pitchFamily="34" charset="0"/>
            </a:endParaRPr>
          </a:p>
        </p:txBody>
      </p:sp>
      <p:sp>
        <p:nvSpPr>
          <p:cNvPr id="49" name="TextBox 48"/>
          <p:cNvSpPr txBox="1"/>
          <p:nvPr/>
        </p:nvSpPr>
        <p:spPr>
          <a:xfrm>
            <a:off x="1676400" y="5026223"/>
            <a:ext cx="1752600" cy="523220"/>
          </a:xfrm>
          <a:prstGeom prst="rect">
            <a:avLst/>
          </a:prstGeom>
          <a:noFill/>
        </p:spPr>
        <p:txBody>
          <a:bodyPr wrap="square" rtlCol="0">
            <a:spAutoFit/>
          </a:bodyPr>
          <a:lstStyle/>
          <a:p>
            <a:r>
              <a:rPr lang="en-US" sz="1400" b="1" dirty="0" smtClean="0">
                <a:solidFill>
                  <a:schemeClr val="bg1">
                    <a:lumMod val="50000"/>
                  </a:schemeClr>
                </a:solidFill>
                <a:latin typeface="Franklin Gothic Book" pitchFamily="34" charset="0"/>
                <a:cs typeface="Segoe UI" pitchFamily="34" charset="0"/>
              </a:rPr>
              <a:t>Domain Specific: Collaboration/IT</a:t>
            </a:r>
            <a:endParaRPr lang="en-US" sz="1400" b="1" dirty="0">
              <a:solidFill>
                <a:schemeClr val="bg1">
                  <a:lumMod val="50000"/>
                </a:schemeClr>
              </a:solidFill>
              <a:latin typeface="Franklin Gothic Book" pitchFamily="34" charset="0"/>
              <a:cs typeface="Segoe UI" pitchFamily="34" charset="0"/>
            </a:endParaRPr>
          </a:p>
        </p:txBody>
      </p:sp>
      <p:sp>
        <p:nvSpPr>
          <p:cNvPr id="53" name="TextBox 52"/>
          <p:cNvSpPr txBox="1"/>
          <p:nvPr/>
        </p:nvSpPr>
        <p:spPr>
          <a:xfrm>
            <a:off x="4876800" y="5105400"/>
            <a:ext cx="2286000" cy="523220"/>
          </a:xfrm>
          <a:prstGeom prst="rect">
            <a:avLst/>
          </a:prstGeom>
          <a:noFill/>
        </p:spPr>
        <p:txBody>
          <a:bodyPr wrap="square" rtlCol="0">
            <a:spAutoFit/>
          </a:bodyPr>
          <a:lstStyle/>
          <a:p>
            <a:r>
              <a:rPr lang="en-US" sz="1400" b="1" dirty="0" smtClean="0">
                <a:solidFill>
                  <a:schemeClr val="bg1">
                    <a:lumMod val="50000"/>
                  </a:schemeClr>
                </a:solidFill>
                <a:latin typeface="Franklin Gothic Book" pitchFamily="34" charset="0"/>
                <a:cs typeface="Segoe UI" pitchFamily="34" charset="0"/>
              </a:rPr>
              <a:t>Domain Specific:  </a:t>
            </a:r>
            <a:br>
              <a:rPr lang="en-US" sz="1400" b="1" dirty="0" smtClean="0">
                <a:solidFill>
                  <a:schemeClr val="bg1">
                    <a:lumMod val="50000"/>
                  </a:schemeClr>
                </a:solidFill>
                <a:latin typeface="Franklin Gothic Book" pitchFamily="34" charset="0"/>
                <a:cs typeface="Segoe UI" pitchFamily="34" charset="0"/>
              </a:rPr>
            </a:br>
            <a:r>
              <a:rPr lang="en-US" sz="1400" b="1" dirty="0" smtClean="0">
                <a:solidFill>
                  <a:schemeClr val="bg1">
                    <a:lumMod val="50000"/>
                  </a:schemeClr>
                </a:solidFill>
                <a:latin typeface="Franklin Gothic Book" pitchFamily="34" charset="0"/>
                <a:cs typeface="Segoe UI" pitchFamily="34" charset="0"/>
              </a:rPr>
              <a:t>Customer Support</a:t>
            </a:r>
            <a:endParaRPr lang="en-US" sz="1400" b="1" dirty="0">
              <a:solidFill>
                <a:schemeClr val="bg1">
                  <a:lumMod val="50000"/>
                </a:schemeClr>
              </a:solidFill>
              <a:latin typeface="Franklin Gothic Book" pitchFamily="34" charset="0"/>
              <a:cs typeface="Segoe UI" pitchFamily="34" charset="0"/>
            </a:endParaRPr>
          </a:p>
        </p:txBody>
      </p:sp>
      <p:sp>
        <p:nvSpPr>
          <p:cNvPr id="54" name="TextBox 53"/>
          <p:cNvSpPr txBox="1"/>
          <p:nvPr/>
        </p:nvSpPr>
        <p:spPr>
          <a:xfrm>
            <a:off x="6324600" y="1229380"/>
            <a:ext cx="2209800" cy="523220"/>
          </a:xfrm>
          <a:prstGeom prst="rect">
            <a:avLst/>
          </a:prstGeom>
          <a:noFill/>
        </p:spPr>
        <p:txBody>
          <a:bodyPr wrap="square" rtlCol="0">
            <a:spAutoFit/>
          </a:bodyPr>
          <a:lstStyle/>
          <a:p>
            <a:r>
              <a:rPr lang="en-US" sz="1400" b="1" dirty="0" smtClean="0">
                <a:solidFill>
                  <a:schemeClr val="bg1">
                    <a:lumMod val="50000"/>
                  </a:schemeClr>
                </a:solidFill>
                <a:latin typeface="Franklin Gothic Book" pitchFamily="34" charset="0"/>
                <a:cs typeface="Segoe UI" pitchFamily="34" charset="0"/>
              </a:rPr>
              <a:t>Domain Specific:  Marketing</a:t>
            </a:r>
            <a:endParaRPr lang="en-US" sz="1400" b="1" dirty="0">
              <a:solidFill>
                <a:schemeClr val="bg1">
                  <a:lumMod val="50000"/>
                </a:schemeClr>
              </a:solidFill>
              <a:latin typeface="Franklin Gothic Book" pitchFamily="34" charset="0"/>
              <a:cs typeface="Segoe UI" pitchFamily="34" charset="0"/>
            </a:endParaRPr>
          </a:p>
        </p:txBody>
      </p:sp>
      <p:sp>
        <p:nvSpPr>
          <p:cNvPr id="48" name="TextBox 47"/>
          <p:cNvSpPr txBox="1"/>
          <p:nvPr/>
        </p:nvSpPr>
        <p:spPr>
          <a:xfrm>
            <a:off x="4386821" y="4648200"/>
            <a:ext cx="2013979" cy="381000"/>
          </a:xfrm>
          <a:prstGeom prst="roundRect">
            <a:avLst/>
          </a:prstGeom>
          <a:ln/>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n-US" sz="1600" dirty="0" smtClean="0">
                <a:latin typeface="Franklin Gothic Book" pitchFamily="34" charset="0"/>
                <a:cs typeface="Segoe UI" pitchFamily="34" charset="0"/>
              </a:rPr>
              <a:t>Alerts/Notifications</a:t>
            </a:r>
            <a:endParaRPr lang="en-US" sz="1600" dirty="0">
              <a:latin typeface="Franklin Gothic Book" pitchFamily="34" charset="0"/>
              <a:cs typeface="Segoe UI" pitchFamily="34" charset="0"/>
            </a:endParaRPr>
          </a:p>
        </p:txBody>
      </p:sp>
      <p:sp>
        <p:nvSpPr>
          <p:cNvPr id="64" name="TextBox 63"/>
          <p:cNvSpPr txBox="1"/>
          <p:nvPr/>
        </p:nvSpPr>
        <p:spPr>
          <a:xfrm>
            <a:off x="2743200" y="1676400"/>
            <a:ext cx="3886200" cy="461665"/>
          </a:xfrm>
          <a:prstGeom prst="rect">
            <a:avLst/>
          </a:prstGeom>
          <a:solidFill>
            <a:srgbClr val="FFFFFF">
              <a:alpha val="81176"/>
            </a:srgbClr>
          </a:solidFill>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2400" dirty="0" smtClean="0">
                <a:latin typeface="Franklin Gothic Medium Cond" pitchFamily="34" charset="0"/>
              </a:rPr>
              <a:t>Human Review Recommended</a:t>
            </a:r>
            <a:endParaRPr lang="en-US" sz="2400" dirty="0">
              <a:latin typeface="Franklin Gothic Medium Cond" pitchFamily="34" charset="0"/>
            </a:endParaRPr>
          </a:p>
        </p:txBody>
      </p:sp>
      <p:sp>
        <p:nvSpPr>
          <p:cNvPr id="65" name="TextBox 64"/>
          <p:cNvSpPr txBox="1"/>
          <p:nvPr/>
        </p:nvSpPr>
        <p:spPr>
          <a:xfrm>
            <a:off x="2819400" y="3581400"/>
            <a:ext cx="3886200" cy="830997"/>
          </a:xfrm>
          <a:prstGeom prst="rect">
            <a:avLst/>
          </a:prstGeom>
          <a:solidFill>
            <a:srgbClr val="FFFFFF">
              <a:alpha val="81176"/>
            </a:srgbClr>
          </a:solidFill>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2400" dirty="0" smtClean="0">
                <a:latin typeface="Franklin Gothic Medium Cond" pitchFamily="34" charset="0"/>
              </a:rPr>
              <a:t>Appropriate for </a:t>
            </a:r>
          </a:p>
          <a:p>
            <a:pPr algn="ctr"/>
            <a:r>
              <a:rPr lang="en-US" sz="2400" dirty="0" smtClean="0">
                <a:latin typeface="Franklin Gothic Medium Cond" pitchFamily="34" charset="0"/>
              </a:rPr>
              <a:t>Fully Automated Translation</a:t>
            </a:r>
            <a:endParaRPr lang="en-US" sz="2400" dirty="0">
              <a:latin typeface="Franklin Gothic Medium Cond" pitchFamily="34" charset="0"/>
            </a:endParaRPr>
          </a:p>
        </p:txBody>
      </p:sp>
      <p:sp>
        <p:nvSpPr>
          <p:cNvPr id="25" name="TextBox 24"/>
          <p:cNvSpPr txBox="1"/>
          <p:nvPr/>
        </p:nvSpPr>
        <p:spPr>
          <a:xfrm>
            <a:off x="2862527" y="2783681"/>
            <a:ext cx="1444818" cy="374571"/>
          </a:xfrm>
          <a:prstGeom prst="roundRect">
            <a:avLst/>
          </a:prstGeom>
          <a:ln/>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n-US" sz="1600" dirty="0" smtClean="0">
                <a:latin typeface="Franklin Gothic Book" pitchFamily="34" charset="0"/>
                <a:cs typeface="Segoe UI" pitchFamily="34" charset="0"/>
              </a:rPr>
              <a:t>Newsletters</a:t>
            </a:r>
            <a:endParaRPr lang="en-US" sz="1600" dirty="0">
              <a:latin typeface="Franklin Gothic Book" pitchFamily="34" charset="0"/>
              <a:cs typeface="Segoe UI" pitchFamily="34" charset="0"/>
            </a:endParaRPr>
          </a:p>
        </p:txBody>
      </p:sp>
      <p:cxnSp>
        <p:nvCxnSpPr>
          <p:cNvPr id="51" name="Straight Connector 50"/>
          <p:cNvCxnSpPr/>
          <p:nvPr/>
        </p:nvCxnSpPr>
        <p:spPr>
          <a:xfrm>
            <a:off x="533400" y="2895600"/>
            <a:ext cx="7924800" cy="0"/>
          </a:xfrm>
          <a:prstGeom prst="line">
            <a:avLst/>
          </a:prstGeom>
          <a:ln w="381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152400" y="6336268"/>
            <a:ext cx="6858000" cy="369332"/>
          </a:xfrm>
          <a:prstGeom prst="rect">
            <a:avLst/>
          </a:prstGeom>
          <a:noFill/>
        </p:spPr>
        <p:txBody>
          <a:bodyPr wrap="square" rtlCol="0">
            <a:spAutoFit/>
          </a:bodyPr>
          <a:lstStyle/>
          <a:p>
            <a:r>
              <a:rPr lang="en-US" b="1" dirty="0" smtClean="0">
                <a:solidFill>
                  <a:srgbClr val="C00000"/>
                </a:solidFill>
              </a:rPr>
              <a:t>Define your own </a:t>
            </a:r>
            <a:r>
              <a:rPr lang="en-US" b="1" dirty="0" err="1" smtClean="0">
                <a:solidFill>
                  <a:srgbClr val="C00000"/>
                </a:solidFill>
              </a:rPr>
              <a:t>TrustScore</a:t>
            </a:r>
            <a:r>
              <a:rPr lang="en-US" b="1" dirty="0" smtClean="0">
                <a:solidFill>
                  <a:srgbClr val="C00000"/>
                </a:solidFill>
              </a:rPr>
              <a:t> – the measure of utility for a content type</a:t>
            </a:r>
            <a:endParaRPr lang="en-US" b="1"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animBg="1"/>
      <p:bldP spid="6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Language Weaver Fits</a:t>
            </a:r>
            <a:endParaRPr lang="en-US" dirty="0"/>
          </a:p>
        </p:txBody>
      </p:sp>
      <p:sp>
        <p:nvSpPr>
          <p:cNvPr id="3" name="Content Placeholder 2"/>
          <p:cNvSpPr>
            <a:spLocks noGrp="1"/>
          </p:cNvSpPr>
          <p:nvPr>
            <p:ph idx="1"/>
          </p:nvPr>
        </p:nvSpPr>
        <p:spPr>
          <a:xfrm>
            <a:off x="228600" y="1066800"/>
            <a:ext cx="4572000" cy="5181600"/>
          </a:xfrm>
        </p:spPr>
        <p:txBody>
          <a:bodyPr/>
          <a:lstStyle/>
          <a:p>
            <a:pPr lvl="0"/>
            <a:r>
              <a:rPr lang="en-US" sz="2000" dirty="0" smtClean="0"/>
              <a:t>In a Knowledge Base Workflow:</a:t>
            </a:r>
          </a:p>
          <a:p>
            <a:pPr lvl="1">
              <a:buFont typeface="Wingdings" pitchFamily="2" charset="2"/>
              <a:buChar char="§"/>
            </a:pPr>
            <a:r>
              <a:rPr lang="en-US" sz="1600" dirty="0" smtClean="0"/>
              <a:t>Integrated as part of the publishing process for publishing FAQ’s, support docs etc. </a:t>
            </a:r>
          </a:p>
          <a:p>
            <a:pPr lvl="1">
              <a:buFont typeface="Wingdings" pitchFamily="2" charset="2"/>
              <a:buChar char="§"/>
            </a:pPr>
            <a:r>
              <a:rPr lang="en-US" sz="1600" dirty="0" smtClean="0"/>
              <a:t>Available product: </a:t>
            </a:r>
            <a:r>
              <a:rPr lang="en-US" sz="1600" dirty="0" err="1" smtClean="0"/>
              <a:t>GlobalConnect</a:t>
            </a:r>
            <a:r>
              <a:rPr lang="en-US" sz="1600" dirty="0" smtClean="0"/>
              <a:t> For </a:t>
            </a:r>
            <a:r>
              <a:rPr lang="en-US" sz="1600" dirty="0" err="1" smtClean="0"/>
              <a:t>RightNow</a:t>
            </a:r>
            <a:r>
              <a:rPr lang="en-US" sz="1600" dirty="0" smtClean="0"/>
              <a:t> Answers</a:t>
            </a:r>
          </a:p>
          <a:p>
            <a:r>
              <a:rPr lang="en-US" sz="2000" dirty="0" smtClean="0"/>
              <a:t>In a support communication workflow:</a:t>
            </a:r>
          </a:p>
          <a:p>
            <a:pPr lvl="1">
              <a:buFont typeface="Wingdings" pitchFamily="2" charset="2"/>
              <a:buChar char="§"/>
            </a:pPr>
            <a:r>
              <a:rPr lang="en-US" sz="1600" dirty="0" smtClean="0"/>
              <a:t>Integrate with email and chat to translate inbound and outbound messages</a:t>
            </a:r>
          </a:p>
          <a:p>
            <a:pPr lvl="1">
              <a:buFont typeface="Wingdings" pitchFamily="2" charset="2"/>
              <a:buChar char="§"/>
            </a:pPr>
            <a:r>
              <a:rPr lang="en-US" sz="1600" dirty="0" smtClean="0"/>
              <a:t>Upcoming products: </a:t>
            </a:r>
            <a:r>
              <a:rPr lang="en-US" sz="1600" dirty="0" err="1" smtClean="0"/>
              <a:t>GlobalConnect</a:t>
            </a:r>
            <a:r>
              <a:rPr lang="en-US" sz="1600" dirty="0" smtClean="0"/>
              <a:t> for </a:t>
            </a:r>
            <a:r>
              <a:rPr lang="en-US" sz="1600" dirty="0" err="1" smtClean="0"/>
              <a:t>RightNow</a:t>
            </a:r>
            <a:r>
              <a:rPr lang="en-US" sz="1600" dirty="0" smtClean="0"/>
              <a:t> Incidents</a:t>
            </a:r>
          </a:p>
          <a:p>
            <a:pPr>
              <a:buFont typeface="Arial" pitchFamily="34" charset="0"/>
              <a:buChar char="•"/>
            </a:pPr>
            <a:r>
              <a:rPr lang="en-US" sz="2000" dirty="0" smtClean="0"/>
              <a:t>In a web publishing  / collaboration scenario:</a:t>
            </a:r>
          </a:p>
          <a:p>
            <a:pPr lvl="1">
              <a:buFont typeface="Arial" pitchFamily="34" charset="0"/>
              <a:buChar char="•"/>
            </a:pPr>
            <a:r>
              <a:rPr lang="en-US" sz="1600" dirty="0" smtClean="0"/>
              <a:t>Integrate with any content management system. Automatically translate, publish or share based on </a:t>
            </a:r>
            <a:r>
              <a:rPr lang="en-US" sz="1600" dirty="0" err="1" smtClean="0"/>
              <a:t>TrustScore</a:t>
            </a:r>
            <a:endParaRPr lang="en-US" sz="1600" dirty="0" smtClean="0"/>
          </a:p>
          <a:p>
            <a:pPr lvl="1">
              <a:buFont typeface="Arial" pitchFamily="34" charset="0"/>
              <a:buChar char="•"/>
            </a:pPr>
            <a:r>
              <a:rPr lang="en-US" sz="1600" dirty="0" smtClean="0"/>
              <a:t>Available products: LanguageWeaver web products and API</a:t>
            </a:r>
            <a:endParaRPr lang="en-US" sz="1600" dirty="0" smtClean="0"/>
          </a:p>
        </p:txBody>
      </p:sp>
      <p:sp>
        <p:nvSpPr>
          <p:cNvPr id="4" name="Rectangle 3"/>
          <p:cNvSpPr/>
          <p:nvPr/>
        </p:nvSpPr>
        <p:spPr>
          <a:xfrm>
            <a:off x="304800" y="6336268"/>
            <a:ext cx="7696200" cy="369332"/>
          </a:xfrm>
          <a:prstGeom prst="rect">
            <a:avLst/>
          </a:prstGeom>
        </p:spPr>
        <p:txBody>
          <a:bodyPr wrap="square">
            <a:spAutoFit/>
          </a:bodyPr>
          <a:lstStyle/>
          <a:p>
            <a:r>
              <a:rPr lang="en-US" dirty="0" smtClean="0">
                <a:solidFill>
                  <a:schemeClr val="tx1">
                    <a:lumMod val="50000"/>
                    <a:lumOff val="50000"/>
                  </a:schemeClr>
                </a:solidFill>
                <a:latin typeface="Franklin Gothic Book" pitchFamily="34" charset="0"/>
                <a:hlinkClick r:id="rId3"/>
              </a:rPr>
              <a:t>http://www.languageweaver.com/flash/GlobalConnectDemo.html</a:t>
            </a:r>
            <a:endParaRPr lang="en-US" dirty="0">
              <a:solidFill>
                <a:schemeClr val="tx1">
                  <a:lumMod val="50000"/>
                  <a:lumOff val="50000"/>
                </a:schemeClr>
              </a:solidFill>
              <a:latin typeface="Franklin Gothic Book" pitchFamily="34" charset="0"/>
              <a:hlinkClick r:id="rId3"/>
            </a:endParaRPr>
          </a:p>
        </p:txBody>
      </p:sp>
      <p:pic>
        <p:nvPicPr>
          <p:cNvPr id="6" name="Picture 2" descr="C:\Users\Jason Chin\Documents\Language Weaver\RightNow\demo\screenshots\1110\Step05-Save or Edit\LWRNOW35.bmp"/>
          <p:cNvPicPr>
            <a:picLocks noChangeAspect="1" noChangeArrowheads="1"/>
          </p:cNvPicPr>
          <p:nvPr/>
        </p:nvPicPr>
        <p:blipFill>
          <a:blip r:embed="rId4" cstate="print"/>
          <a:srcRect/>
          <a:stretch>
            <a:fillRect/>
          </a:stretch>
        </p:blipFill>
        <p:spPr bwMode="auto">
          <a:xfrm>
            <a:off x="4724400" y="1143000"/>
            <a:ext cx="4267200" cy="3200400"/>
          </a:xfrm>
          <a:prstGeom prst="rect">
            <a:avLst/>
          </a:prstGeom>
          <a:noFill/>
        </p:spPr>
      </p:pic>
      <p:sp>
        <p:nvSpPr>
          <p:cNvPr id="7" name="TextBox 6"/>
          <p:cNvSpPr txBox="1"/>
          <p:nvPr/>
        </p:nvSpPr>
        <p:spPr>
          <a:xfrm>
            <a:off x="5334000" y="4648200"/>
            <a:ext cx="3657600" cy="1200329"/>
          </a:xfrm>
          <a:prstGeom prst="rect">
            <a:avLst/>
          </a:prstGeom>
          <a:noFill/>
        </p:spPr>
        <p:txBody>
          <a:bodyPr wrap="square" rtlCol="0">
            <a:spAutoFit/>
          </a:bodyPr>
          <a:lstStyle/>
          <a:p>
            <a:r>
              <a:rPr lang="en-US" b="1" dirty="0" smtClean="0">
                <a:solidFill>
                  <a:schemeClr val="accent3">
                    <a:lumMod val="50000"/>
                  </a:schemeClr>
                </a:solidFill>
              </a:rPr>
              <a:t>Empower monolingual speakers to become multi-lingual publishers, content managers and communicators</a:t>
            </a:r>
            <a:endParaRPr lang="en-US" b="1" dirty="0">
              <a:solidFill>
                <a:schemeClr val="accent3">
                  <a:lumMod val="50000"/>
                </a:schemeClr>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763000" cy="685800"/>
          </a:xfrm>
        </p:spPr>
        <p:txBody>
          <a:bodyPr/>
          <a:lstStyle/>
          <a:p>
            <a:r>
              <a:rPr lang="en-US" dirty="0" smtClean="0"/>
              <a:t>Thank you!</a:t>
            </a:r>
            <a:r>
              <a:rPr lang="en-US" dirty="0" smtClean="0"/>
              <a:t>	</a:t>
            </a:r>
            <a:endParaRPr lang="en-US" dirty="0"/>
          </a:p>
        </p:txBody>
      </p:sp>
      <p:sp>
        <p:nvSpPr>
          <p:cNvPr id="3" name="Content Placeholder 2"/>
          <p:cNvSpPr>
            <a:spLocks noGrp="1"/>
          </p:cNvSpPr>
          <p:nvPr>
            <p:ph idx="1"/>
          </p:nvPr>
        </p:nvSpPr>
        <p:spPr>
          <a:xfrm>
            <a:off x="228600" y="990600"/>
            <a:ext cx="8001000" cy="5181600"/>
          </a:xfrm>
        </p:spPr>
        <p:txBody>
          <a:bodyPr/>
          <a:lstStyle/>
          <a:p>
            <a:r>
              <a:rPr lang="en-US" b="1" dirty="0" smtClean="0"/>
              <a:t>Swamy Viswanathan</a:t>
            </a:r>
            <a:r>
              <a:rPr lang="en-US" dirty="0" smtClean="0"/>
              <a:t/>
            </a:r>
            <a:br>
              <a:rPr lang="en-US" dirty="0" smtClean="0"/>
            </a:br>
            <a:r>
              <a:rPr lang="en-US" dirty="0" smtClean="0"/>
              <a:t>Vice-President of Products</a:t>
            </a:r>
            <a:r>
              <a:rPr lang="en-US" dirty="0" smtClean="0"/>
              <a:t/>
            </a:r>
            <a:br>
              <a:rPr lang="en-US" dirty="0" smtClean="0"/>
            </a:br>
            <a:r>
              <a:rPr lang="en-US" dirty="0" smtClean="0"/>
              <a:t>+1-310-437-7300 </a:t>
            </a:r>
            <a:br>
              <a:rPr lang="en-US" dirty="0" smtClean="0"/>
            </a:br>
            <a:r>
              <a:rPr lang="en-US" dirty="0" smtClean="0"/>
              <a:t>swamy@languageweaver.com</a:t>
            </a:r>
            <a:endParaRPr lang="en-US" dirty="0" smtClean="0"/>
          </a:p>
          <a:p>
            <a:pPr>
              <a:buNone/>
            </a:pPr>
            <a:endParaRPr lang="en-US" dirty="0" smtClean="0"/>
          </a:p>
        </p:txBody>
      </p:sp>
      <p:pic>
        <p:nvPicPr>
          <p:cNvPr id="3077" name="Picture 5" descr="C:\Documents and Settings\Hannah Grap\Local Settings\Temporary Internet Files\Content.IE5\1K7PUCNH\MCj04352410000[1].png"/>
          <p:cNvPicPr>
            <a:picLocks noChangeAspect="1" noChangeArrowheads="1"/>
          </p:cNvPicPr>
          <p:nvPr/>
        </p:nvPicPr>
        <p:blipFill>
          <a:blip r:embed="rId2" cstate="print">
            <a:duotone>
              <a:prstClr val="black"/>
              <a:schemeClr val="accent3">
                <a:tint val="45000"/>
                <a:satMod val="400000"/>
              </a:schemeClr>
            </a:duotone>
          </a:blip>
          <a:srcRect/>
          <a:stretch>
            <a:fillRect/>
          </a:stretch>
        </p:blipFill>
        <p:spPr bwMode="auto">
          <a:xfrm>
            <a:off x="5715000" y="1066800"/>
            <a:ext cx="3124200" cy="1340487"/>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mplate 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Language Weaver Template_102009</Template>
  <TotalTime>6982</TotalTime>
  <Words>571</Words>
  <Application>Microsoft Office PowerPoint</Application>
  <PresentationFormat>On-screen Show (4:3)</PresentationFormat>
  <Paragraphs>95</Paragraphs>
  <Slides>7</Slides>
  <Notes>4</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Template 1</vt:lpstr>
      <vt:lpstr>Language Weaver Overview</vt:lpstr>
      <vt:lpstr> Language Weaver At-A-Glance</vt:lpstr>
      <vt:lpstr>Strategies for Effective Global publishing, Communication &amp; Self Service</vt:lpstr>
      <vt:lpstr>Options for Translation</vt:lpstr>
      <vt:lpstr>Selecting the Best Translation Option For A Content Type</vt:lpstr>
      <vt:lpstr>Where Language Weaver Fits</vt:lpstr>
      <vt:lpstr>Thank you! </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Translation Strategies for Gaming</dc:title>
  <dc:creator>Hannah Grap</dc:creator>
  <cp:lastModifiedBy>Swamy Viswanathan</cp:lastModifiedBy>
  <cp:revision>29</cp:revision>
  <dcterms:created xsi:type="dcterms:W3CDTF">2010-04-11T17:52:00Z</dcterms:created>
  <dcterms:modified xsi:type="dcterms:W3CDTF">2010-05-15T20:30:44Z</dcterms:modified>
</cp:coreProperties>
</file>